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6" r:id="rId1"/>
  </p:sldMasterIdLst>
  <p:notesMasterIdLst>
    <p:notesMasterId r:id="rId132"/>
  </p:notesMasterIdLst>
  <p:sldIdLst>
    <p:sldId id="256" r:id="rId2"/>
    <p:sldId id="257" r:id="rId3"/>
    <p:sldId id="258" r:id="rId4"/>
    <p:sldId id="274" r:id="rId5"/>
    <p:sldId id="275" r:id="rId6"/>
    <p:sldId id="259" r:id="rId7"/>
    <p:sldId id="276" r:id="rId8"/>
    <p:sldId id="277" r:id="rId9"/>
    <p:sldId id="279" r:id="rId10"/>
    <p:sldId id="280" r:id="rId11"/>
    <p:sldId id="281" r:id="rId12"/>
    <p:sldId id="282" r:id="rId13"/>
    <p:sldId id="283" r:id="rId14"/>
    <p:sldId id="284" r:id="rId15"/>
    <p:sldId id="286" r:id="rId16"/>
    <p:sldId id="285" r:id="rId17"/>
    <p:sldId id="287" r:id="rId18"/>
    <p:sldId id="289" r:id="rId19"/>
    <p:sldId id="288"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6" r:id="rId35"/>
    <p:sldId id="305" r:id="rId36"/>
    <p:sldId id="304" r:id="rId37"/>
    <p:sldId id="307" r:id="rId38"/>
    <p:sldId id="308" r:id="rId39"/>
    <p:sldId id="309" r:id="rId40"/>
    <p:sldId id="310" r:id="rId41"/>
    <p:sldId id="311" r:id="rId42"/>
    <p:sldId id="312" r:id="rId43"/>
    <p:sldId id="313" r:id="rId44"/>
    <p:sldId id="314" r:id="rId45"/>
    <p:sldId id="315" r:id="rId46"/>
    <p:sldId id="342" r:id="rId47"/>
    <p:sldId id="343" r:id="rId48"/>
    <p:sldId id="345" r:id="rId49"/>
    <p:sldId id="346" r:id="rId50"/>
    <p:sldId id="348" r:id="rId51"/>
    <p:sldId id="347"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18" r:id="rId66"/>
    <p:sldId id="319" r:id="rId67"/>
    <p:sldId id="320" r:id="rId68"/>
    <p:sldId id="362" r:id="rId69"/>
    <p:sldId id="363" r:id="rId70"/>
    <p:sldId id="364" r:id="rId71"/>
    <p:sldId id="365" r:id="rId72"/>
    <p:sldId id="381" r:id="rId73"/>
    <p:sldId id="366" r:id="rId74"/>
    <p:sldId id="382" r:id="rId75"/>
    <p:sldId id="367" r:id="rId76"/>
    <p:sldId id="383" r:id="rId77"/>
    <p:sldId id="368" r:id="rId78"/>
    <p:sldId id="384" r:id="rId79"/>
    <p:sldId id="369" r:id="rId80"/>
    <p:sldId id="385" r:id="rId81"/>
    <p:sldId id="370" r:id="rId82"/>
    <p:sldId id="386" r:id="rId83"/>
    <p:sldId id="371" r:id="rId84"/>
    <p:sldId id="387" r:id="rId85"/>
    <p:sldId id="372" r:id="rId86"/>
    <p:sldId id="388" r:id="rId87"/>
    <p:sldId id="373" r:id="rId88"/>
    <p:sldId id="389" r:id="rId89"/>
    <p:sldId id="374" r:id="rId90"/>
    <p:sldId id="390" r:id="rId91"/>
    <p:sldId id="375" r:id="rId92"/>
    <p:sldId id="376" r:id="rId93"/>
    <p:sldId id="391" r:id="rId94"/>
    <p:sldId id="377" r:id="rId95"/>
    <p:sldId id="392" r:id="rId96"/>
    <p:sldId id="378" r:id="rId97"/>
    <p:sldId id="393" r:id="rId98"/>
    <p:sldId id="379" r:id="rId99"/>
    <p:sldId id="394" r:id="rId100"/>
    <p:sldId id="380" r:id="rId101"/>
    <p:sldId id="396" r:id="rId102"/>
    <p:sldId id="397" r:id="rId103"/>
    <p:sldId id="414" r:id="rId104"/>
    <p:sldId id="416" r:id="rId105"/>
    <p:sldId id="417" r:id="rId106"/>
    <p:sldId id="418" r:id="rId107"/>
    <p:sldId id="419" r:id="rId108"/>
    <p:sldId id="421" r:id="rId109"/>
    <p:sldId id="423" r:id="rId110"/>
    <p:sldId id="422" r:id="rId111"/>
    <p:sldId id="424" r:id="rId112"/>
    <p:sldId id="410" r:id="rId113"/>
    <p:sldId id="411" r:id="rId114"/>
    <p:sldId id="412" r:id="rId115"/>
    <p:sldId id="260" r:id="rId116"/>
    <p:sldId id="261" r:id="rId117"/>
    <p:sldId id="262" r:id="rId118"/>
    <p:sldId id="263" r:id="rId119"/>
    <p:sldId id="264" r:id="rId120"/>
    <p:sldId id="265" r:id="rId121"/>
    <p:sldId id="266" r:id="rId122"/>
    <p:sldId id="267" r:id="rId123"/>
    <p:sldId id="268" r:id="rId124"/>
    <p:sldId id="269" r:id="rId125"/>
    <p:sldId id="270" r:id="rId126"/>
    <p:sldId id="271" r:id="rId127"/>
    <p:sldId id="272" r:id="rId128"/>
    <p:sldId id="273" r:id="rId129"/>
    <p:sldId id="425" r:id="rId130"/>
    <p:sldId id="426" r:id="rId131"/>
  </p:sldIdLst>
  <p:sldSz cx="9144000" cy="5143500" type="screen16x9"/>
  <p:notesSz cx="6858000" cy="9144000"/>
  <p:embeddedFontLst>
    <p:embeddedFont>
      <p:font typeface="Nunito Light" panose="020B0604020202020204" charset="0"/>
      <p:regular r:id="rId133"/>
      <p:bold r:id="rId134"/>
      <p:italic r:id="rId135"/>
      <p:boldItalic r:id="rId136"/>
    </p:embeddedFont>
    <p:embeddedFont>
      <p:font typeface="Nunito ExtraBold" panose="020B0604020202020204" charset="0"/>
      <p:bold r:id="rId137"/>
      <p:boldItalic r:id="rId138"/>
    </p:embeddedFont>
    <p:embeddedFont>
      <p:font typeface="Nunito" panose="020B0604020202020204" charset="0"/>
      <p:regular r:id="rId139"/>
      <p:bold r:id="rId140"/>
      <p:italic r:id="rId141"/>
      <p:boldItalic r:id="rId142"/>
    </p:embeddedFont>
    <p:embeddedFont>
      <p:font typeface="Times" panose="02020603050405020304" pitchFamily="18" charset="0"/>
      <p:regular r:id="rId143"/>
      <p:bold r:id="rId144"/>
      <p:italic r:id="rId145"/>
      <p:boldItalic r:id="rId1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90D9"/>
    <a:srgbClr val="0000FF"/>
    <a:srgbClr val="000000"/>
    <a:srgbClr val="FFB1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94660"/>
  </p:normalViewPr>
  <p:slideViewPr>
    <p:cSldViewPr snapToGrid="0">
      <p:cViewPr varScale="1">
        <p:scale>
          <a:sx n="139" d="100"/>
          <a:sy n="139" d="100"/>
        </p:scale>
        <p:origin x="534" y="1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fntdata"/><Relationship Id="rId138" Type="http://schemas.openxmlformats.org/officeDocument/2006/relationships/font" Target="fonts/font6.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12.fntdata"/><Relationship Id="rId149"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2.fntdata"/><Relationship Id="rId139" Type="http://schemas.openxmlformats.org/officeDocument/2006/relationships/font" Target="fonts/font7.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40" Type="http://schemas.openxmlformats.org/officeDocument/2006/relationships/font" Target="fonts/font8.fntdata"/><Relationship Id="rId14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font" Target="fonts/font3.fntdata"/><Relationship Id="rId143" Type="http://schemas.openxmlformats.org/officeDocument/2006/relationships/font" Target="fonts/font11.fntdata"/><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9.fntdata"/><Relationship Id="rId14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Partenariat IFB-SIB et implication des plateformes Hub de Bioinfo et Biostat (I. Pasteur Paris) et Migale (Inra Jouy-en-Josas). </a:t>
            </a:r>
            <a:endParaRPr/>
          </a:p>
          <a:p>
            <a:pPr marL="0" lvl="0" indent="0" algn="l" rtl="0">
              <a:spcBef>
                <a:spcPts val="0"/>
              </a:spcBef>
              <a:spcAft>
                <a:spcPts val="0"/>
              </a:spcAft>
              <a:buNone/>
            </a:pPr>
            <a:r>
              <a:rPr lang="fr"/>
              <a:t>Gros succès 40 inscrits pour 15 places. Deuxième session le 13 septembre lancée et peut-être une troisième ensuite. Présentation des organisateurs.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8" name="Google Shape;69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4931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09" name="Google Shape;70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8257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21" name="Google Shape;72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3307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Pourquoi 2 fois R ?</a:t>
            </a:r>
            <a:endParaRPr/>
          </a:p>
        </p:txBody>
      </p:sp>
      <p:sp>
        <p:nvSpPr>
          <p:cNvPr id="734" name="Google Shape;73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6011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48" name="Google Shape;74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2489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Pourquoi 2 fois R ?</a:t>
            </a:r>
            <a:endParaRPr/>
          </a:p>
        </p:txBody>
      </p:sp>
      <p:sp>
        <p:nvSpPr>
          <p:cNvPr id="755" name="Google Shape;75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1853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70" name="Google Shape;77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2368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775CC071-1122-470E-88E9-9DA35A8C31A4}" type="slidenum">
              <a:rPr lang="en-US" smtClean="0"/>
              <a:pPr>
                <a:defRPr/>
              </a:pPr>
              <a:t>39</a:t>
            </a:fld>
            <a:endParaRPr lang="en-US"/>
          </a:p>
        </p:txBody>
      </p:sp>
    </p:spTree>
    <p:extLst>
      <p:ext uri="{BB962C8B-B14F-4D97-AF65-F5344CB8AC3E}">
        <p14:creationId xmlns:p14="http://schemas.microsoft.com/office/powerpoint/2010/main" val="3590708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783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3701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cc83600b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cc83600b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Format original : on se forme durant la première journée et on apprend ensuite à former les autres durant la deuxièmes journée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925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186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40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415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381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930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217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805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682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62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cc83600b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cc83600b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584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604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73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368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504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156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399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d5394926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d5394926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2932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d53949261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d53949261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44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d5394926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d5394926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91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cc83600b7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cc83600b7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d4ad3f4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d4ad3f4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d4ad3f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d4ad3f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d4ad3f42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d4ad3f42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d4ad3f42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d4ad3f42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d4ad3f42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d4ad3f42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cc83600b7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cc83600b7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cc83600b7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cc83600b7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cc83600b7_1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cc83600b7_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cc83600b7_1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5cc83600b7_1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6237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cc83600b7_1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5cc83600b7_1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cc83600b7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cc83600b7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cc83600b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cc83600b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cc83600b7_1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cc83600b7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304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4432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908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4172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jpg"/><Relationship Id="rId4"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jpg"/><Relationship Id="rId4"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3988" y="1325880"/>
            <a:ext cx="8839200" cy="199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FFFFFF"/>
              </a:buClr>
              <a:buSzPts val="1400"/>
              <a:buFont typeface="Nunito ExtraBold"/>
              <a:buNone/>
              <a:defRPr sz="3200" i="0" u="none" strike="noStrike" cap="none">
                <a:solidFill>
                  <a:srgbClr val="FFFFFF"/>
                </a:solidFill>
                <a:latin typeface="Nunito ExtraBold"/>
                <a:ea typeface="Nunito ExtraBold"/>
                <a:cs typeface="Nunito ExtraBold"/>
                <a:sym typeface="Nunito ExtraBold"/>
              </a:defRPr>
            </a:lvl1pPr>
            <a:lvl2pPr marR="0" lvl="1"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2pPr>
            <a:lvl3pPr marR="0" lvl="2"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3pPr>
            <a:lvl4pPr marR="0" lvl="3"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4pPr>
            <a:lvl5pPr marR="0" lvl="4"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5pPr>
            <a:lvl6pPr marR="0" lvl="5"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6pPr>
            <a:lvl7pPr marR="0" lvl="6"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7pPr>
            <a:lvl8pPr marR="0" lvl="7"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8pPr>
            <a:lvl9pPr marR="0" lvl="8"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9pPr>
          </a:lstStyle>
          <a:p>
            <a:endParaRPr/>
          </a:p>
        </p:txBody>
      </p:sp>
      <p:sp>
        <p:nvSpPr>
          <p:cNvPr id="13" name="Google Shape;13;p2"/>
          <p:cNvSpPr txBox="1">
            <a:spLocks noGrp="1"/>
          </p:cNvSpPr>
          <p:nvPr>
            <p:ph type="subTitle" idx="1"/>
          </p:nvPr>
        </p:nvSpPr>
        <p:spPr>
          <a:xfrm>
            <a:off x="2165800" y="157425"/>
            <a:ext cx="5003400" cy="51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360"/>
              </a:spcBef>
              <a:spcAft>
                <a:spcPts val="0"/>
              </a:spcAft>
              <a:buSzPts val="1600"/>
              <a:buFont typeface="Nunito"/>
              <a:buNone/>
              <a:defRPr sz="1400" i="1" u="none" strike="noStrike" cap="none">
                <a:solidFill>
                  <a:srgbClr val="115588"/>
                </a:solidFill>
                <a:latin typeface="Nunito"/>
                <a:ea typeface="Nunito"/>
                <a:cs typeface="Nunito"/>
                <a:sym typeface="Nunito"/>
              </a:defRPr>
            </a:lvl1pPr>
            <a:lvl2pPr marR="0" lvl="1" algn="l" rtl="0">
              <a:lnSpc>
                <a:spcPct val="100000"/>
              </a:lnSpc>
              <a:spcBef>
                <a:spcPts val="360"/>
              </a:spcBef>
              <a:spcAft>
                <a:spcPts val="0"/>
              </a:spcAft>
              <a:buSzPts val="1400"/>
              <a:buFont typeface="Nunito"/>
              <a:buChar char="❑"/>
              <a:defRPr sz="1400" i="0" u="none" strike="noStrike" cap="none">
                <a:solidFill>
                  <a:srgbClr val="115588"/>
                </a:solidFill>
                <a:latin typeface="Nunito"/>
                <a:ea typeface="Nunito"/>
                <a:cs typeface="Nunito"/>
                <a:sym typeface="Nunito"/>
              </a:defRPr>
            </a:lvl2pPr>
            <a:lvl3pPr marR="0" lvl="2" algn="l" rtl="0">
              <a:lnSpc>
                <a:spcPct val="100000"/>
              </a:lnSpc>
              <a:spcBef>
                <a:spcPts val="320"/>
              </a:spcBef>
              <a:spcAft>
                <a:spcPts val="0"/>
              </a:spcAft>
              <a:buSzPts val="1400"/>
              <a:buFont typeface="Nunito"/>
              <a:buChar char="•"/>
              <a:defRPr sz="1400" i="0" u="none" strike="noStrike" cap="none">
                <a:solidFill>
                  <a:srgbClr val="115588"/>
                </a:solidFill>
                <a:latin typeface="Nunito"/>
                <a:ea typeface="Nunito"/>
                <a:cs typeface="Nunito"/>
                <a:sym typeface="Nunito"/>
              </a:defRPr>
            </a:lvl3pPr>
            <a:lvl4pPr marR="0" lvl="3" algn="l" rtl="0">
              <a:lnSpc>
                <a:spcPct val="100000"/>
              </a:lnSpc>
              <a:spcBef>
                <a:spcPts val="320"/>
              </a:spcBef>
              <a:spcAft>
                <a:spcPts val="0"/>
              </a:spcAft>
              <a:buClr>
                <a:srgbClr val="115588"/>
              </a:buClr>
              <a:buSzPts val="1400"/>
              <a:buFont typeface="Nunito"/>
              <a:buChar char="■"/>
              <a:defRPr sz="1400" i="0" u="none" strike="noStrike" cap="none">
                <a:solidFill>
                  <a:srgbClr val="115588"/>
                </a:solidFill>
                <a:latin typeface="Nunito"/>
                <a:ea typeface="Nunito"/>
                <a:cs typeface="Nunito"/>
                <a:sym typeface="Nunito"/>
              </a:defRPr>
            </a:lvl4pPr>
            <a:lvl5pPr marR="0" lvl="4" algn="l" rtl="0">
              <a:lnSpc>
                <a:spcPct val="100000"/>
              </a:lnSpc>
              <a:spcBef>
                <a:spcPts val="320"/>
              </a:spcBef>
              <a:spcAft>
                <a:spcPts val="0"/>
              </a:spcAft>
              <a:buClr>
                <a:srgbClr val="115588"/>
              </a:buClr>
              <a:buSzPts val="1400"/>
              <a:buFont typeface="Nunito"/>
              <a:buChar char="■"/>
              <a:defRPr sz="1400" i="0" u="none" strike="noStrike" cap="none">
                <a:solidFill>
                  <a:srgbClr val="115588"/>
                </a:solidFill>
                <a:latin typeface="Nunito"/>
                <a:ea typeface="Nunito"/>
                <a:cs typeface="Nunito"/>
                <a:sym typeface="Nunito"/>
              </a:defRPr>
            </a:lvl5pPr>
            <a:lvl6pPr marR="0" lvl="5" algn="l" rtl="0">
              <a:lnSpc>
                <a:spcPct val="100000"/>
              </a:lnSpc>
              <a:spcBef>
                <a:spcPts val="280"/>
              </a:spcBef>
              <a:spcAft>
                <a:spcPts val="0"/>
              </a:spcAft>
              <a:buClr>
                <a:srgbClr val="115588"/>
              </a:buClr>
              <a:buSzPts val="1400"/>
              <a:buFont typeface="Nunito"/>
              <a:buChar char="■"/>
              <a:defRPr i="0" u="none" strike="noStrike" cap="none">
                <a:solidFill>
                  <a:srgbClr val="115588"/>
                </a:solidFill>
                <a:latin typeface="Nunito"/>
                <a:ea typeface="Nunito"/>
                <a:cs typeface="Nunito"/>
                <a:sym typeface="Nunito"/>
              </a:defRPr>
            </a:lvl6pPr>
            <a:lvl7pPr marR="0" lvl="6" algn="l" rtl="0">
              <a:lnSpc>
                <a:spcPct val="100000"/>
              </a:lnSpc>
              <a:spcBef>
                <a:spcPts val="280"/>
              </a:spcBef>
              <a:spcAft>
                <a:spcPts val="0"/>
              </a:spcAft>
              <a:buClr>
                <a:srgbClr val="115588"/>
              </a:buClr>
              <a:buSzPts val="1400"/>
              <a:buFont typeface="Nunito"/>
              <a:buChar char="■"/>
              <a:defRPr i="0" u="none" strike="noStrike" cap="none">
                <a:solidFill>
                  <a:srgbClr val="115588"/>
                </a:solidFill>
                <a:latin typeface="Nunito"/>
                <a:ea typeface="Nunito"/>
                <a:cs typeface="Nunito"/>
                <a:sym typeface="Nunito"/>
              </a:defRPr>
            </a:lvl7pPr>
            <a:lvl8pPr marR="0" lvl="7" algn="l" rtl="0">
              <a:lnSpc>
                <a:spcPct val="100000"/>
              </a:lnSpc>
              <a:spcBef>
                <a:spcPts val="280"/>
              </a:spcBef>
              <a:spcAft>
                <a:spcPts val="0"/>
              </a:spcAft>
              <a:buClr>
                <a:srgbClr val="115588"/>
              </a:buClr>
              <a:buSzPts val="1400"/>
              <a:buFont typeface="Nunito"/>
              <a:buChar char="■"/>
              <a:defRPr i="0" u="none" strike="noStrike" cap="none">
                <a:solidFill>
                  <a:srgbClr val="115588"/>
                </a:solidFill>
                <a:latin typeface="Nunito"/>
                <a:ea typeface="Nunito"/>
                <a:cs typeface="Nunito"/>
                <a:sym typeface="Nunito"/>
              </a:defRPr>
            </a:lvl8pPr>
            <a:lvl9pPr marR="0" lvl="8" algn="l" rtl="0">
              <a:lnSpc>
                <a:spcPct val="100000"/>
              </a:lnSpc>
              <a:spcBef>
                <a:spcPts val="280"/>
              </a:spcBef>
              <a:spcAft>
                <a:spcPts val="0"/>
              </a:spcAft>
              <a:buClr>
                <a:srgbClr val="115588"/>
              </a:buClr>
              <a:buSzPts val="1400"/>
              <a:buFont typeface="Nunito"/>
              <a:buChar char="■"/>
              <a:defRPr i="0" u="none" strike="noStrike" cap="none">
                <a:solidFill>
                  <a:srgbClr val="115588"/>
                </a:solidFill>
                <a:latin typeface="Nunito"/>
                <a:ea typeface="Nunito"/>
                <a:cs typeface="Nunito"/>
                <a:sym typeface="Nunito"/>
              </a:defRPr>
            </a:lvl9pPr>
          </a:lstStyle>
          <a:p>
            <a:endParaRPr/>
          </a:p>
        </p:txBody>
      </p:sp>
      <p:sp>
        <p:nvSpPr>
          <p:cNvPr id="14" name="Google Shape;14;p2"/>
          <p:cNvSpPr txBox="1">
            <a:spLocks noGrp="1"/>
          </p:cNvSpPr>
          <p:nvPr>
            <p:ph type="subTitle" idx="2"/>
          </p:nvPr>
        </p:nvSpPr>
        <p:spPr>
          <a:xfrm>
            <a:off x="1549325" y="3401800"/>
            <a:ext cx="6804900" cy="514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360"/>
              </a:spcBef>
              <a:spcAft>
                <a:spcPts val="0"/>
              </a:spcAft>
              <a:buSzPts val="1080"/>
              <a:buFont typeface="Nunito"/>
              <a:buNone/>
              <a:defRPr sz="1800" i="1" u="none" strike="noStrike" cap="none">
                <a:solidFill>
                  <a:srgbClr val="115588"/>
                </a:solidFill>
                <a:latin typeface="Nunito"/>
                <a:ea typeface="Nunito"/>
                <a:cs typeface="Nunito"/>
                <a:sym typeface="Nunito"/>
              </a:defRPr>
            </a:lvl1pPr>
            <a:lvl2pPr marR="0" lvl="1" algn="l" rtl="0">
              <a:lnSpc>
                <a:spcPct val="100000"/>
              </a:lnSpc>
              <a:spcBef>
                <a:spcPts val="360"/>
              </a:spcBef>
              <a:spcAft>
                <a:spcPts val="0"/>
              </a:spcAft>
              <a:buSzPts val="990"/>
              <a:buFont typeface="Nunito"/>
              <a:buChar char="❑"/>
              <a:defRPr sz="1800" i="0" u="none" strike="noStrike" cap="none">
                <a:solidFill>
                  <a:srgbClr val="115588"/>
                </a:solidFill>
                <a:latin typeface="Nunito"/>
                <a:ea typeface="Nunito"/>
                <a:cs typeface="Nunito"/>
                <a:sym typeface="Nunito"/>
              </a:defRPr>
            </a:lvl2pPr>
            <a:lvl3pPr marR="0" lvl="2" algn="l" rtl="0">
              <a:lnSpc>
                <a:spcPct val="100000"/>
              </a:lnSpc>
              <a:spcBef>
                <a:spcPts val="320"/>
              </a:spcBef>
              <a:spcAft>
                <a:spcPts val="0"/>
              </a:spcAft>
              <a:buSzPts val="2080"/>
              <a:buFont typeface="Nunito"/>
              <a:buChar char="•"/>
              <a:defRPr sz="1600" i="0" u="none" strike="noStrike" cap="none">
                <a:solidFill>
                  <a:srgbClr val="115588"/>
                </a:solidFill>
                <a:latin typeface="Nunito"/>
                <a:ea typeface="Nunito"/>
                <a:cs typeface="Nunito"/>
                <a:sym typeface="Nunito"/>
              </a:defRPr>
            </a:lvl3pPr>
            <a:lvl4pPr marR="0" lvl="3" algn="l" rtl="0">
              <a:lnSpc>
                <a:spcPct val="100000"/>
              </a:lnSpc>
              <a:spcBef>
                <a:spcPts val="320"/>
              </a:spcBef>
              <a:spcAft>
                <a:spcPts val="0"/>
              </a:spcAft>
              <a:buClr>
                <a:srgbClr val="115588"/>
              </a:buClr>
              <a:buSzPts val="880"/>
              <a:buFont typeface="Nunito"/>
              <a:buChar char="■"/>
              <a:defRPr sz="1600" i="0" u="none" strike="noStrike" cap="none">
                <a:solidFill>
                  <a:srgbClr val="115588"/>
                </a:solidFill>
                <a:latin typeface="Nunito"/>
                <a:ea typeface="Nunito"/>
                <a:cs typeface="Nunito"/>
                <a:sym typeface="Nunito"/>
              </a:defRPr>
            </a:lvl4pPr>
            <a:lvl5pPr marR="0" lvl="4" algn="l" rtl="0">
              <a:lnSpc>
                <a:spcPct val="100000"/>
              </a:lnSpc>
              <a:spcBef>
                <a:spcPts val="320"/>
              </a:spcBef>
              <a:spcAft>
                <a:spcPts val="0"/>
              </a:spcAft>
              <a:buClr>
                <a:srgbClr val="115588"/>
              </a:buClr>
              <a:buSzPts val="800"/>
              <a:buFont typeface="Nunito"/>
              <a:buChar char="■"/>
              <a:defRPr sz="1600" i="0" u="none" strike="noStrike" cap="none">
                <a:solidFill>
                  <a:srgbClr val="115588"/>
                </a:solidFill>
                <a:latin typeface="Nunito"/>
                <a:ea typeface="Nunito"/>
                <a:cs typeface="Nunito"/>
                <a:sym typeface="Nunito"/>
              </a:defRPr>
            </a:lvl5pPr>
            <a:lvl6pPr marR="0" lvl="5" algn="l" rtl="0">
              <a:lnSpc>
                <a:spcPct val="100000"/>
              </a:lnSpc>
              <a:spcBef>
                <a:spcPts val="280"/>
              </a:spcBef>
              <a:spcAft>
                <a:spcPts val="0"/>
              </a:spcAft>
              <a:buClr>
                <a:srgbClr val="115588"/>
              </a:buClr>
              <a:buSzPts val="700"/>
              <a:buFont typeface="Nunito"/>
              <a:buChar char="■"/>
              <a:defRPr sz="1400" i="0" u="none" strike="noStrike" cap="none">
                <a:solidFill>
                  <a:srgbClr val="115588"/>
                </a:solidFill>
                <a:latin typeface="Nunito"/>
                <a:ea typeface="Nunito"/>
                <a:cs typeface="Nunito"/>
                <a:sym typeface="Nunito"/>
              </a:defRPr>
            </a:lvl6pPr>
            <a:lvl7pPr marR="0" lvl="6" algn="l" rtl="0">
              <a:lnSpc>
                <a:spcPct val="100000"/>
              </a:lnSpc>
              <a:spcBef>
                <a:spcPts val="280"/>
              </a:spcBef>
              <a:spcAft>
                <a:spcPts val="0"/>
              </a:spcAft>
              <a:buClr>
                <a:srgbClr val="115588"/>
              </a:buClr>
              <a:buSzPts val="700"/>
              <a:buFont typeface="Nunito"/>
              <a:buChar char="■"/>
              <a:defRPr sz="1400" i="0" u="none" strike="noStrike" cap="none">
                <a:solidFill>
                  <a:srgbClr val="115588"/>
                </a:solidFill>
                <a:latin typeface="Nunito"/>
                <a:ea typeface="Nunito"/>
                <a:cs typeface="Nunito"/>
                <a:sym typeface="Nunito"/>
              </a:defRPr>
            </a:lvl7pPr>
            <a:lvl8pPr marR="0" lvl="7" algn="l" rtl="0">
              <a:lnSpc>
                <a:spcPct val="100000"/>
              </a:lnSpc>
              <a:spcBef>
                <a:spcPts val="280"/>
              </a:spcBef>
              <a:spcAft>
                <a:spcPts val="0"/>
              </a:spcAft>
              <a:buClr>
                <a:srgbClr val="115588"/>
              </a:buClr>
              <a:buSzPts val="700"/>
              <a:buFont typeface="Nunito"/>
              <a:buChar char="■"/>
              <a:defRPr sz="1400" i="0" u="none" strike="noStrike" cap="none">
                <a:solidFill>
                  <a:srgbClr val="115588"/>
                </a:solidFill>
                <a:latin typeface="Nunito"/>
                <a:ea typeface="Nunito"/>
                <a:cs typeface="Nunito"/>
                <a:sym typeface="Nunito"/>
              </a:defRPr>
            </a:lvl8pPr>
            <a:lvl9pPr marR="0" lvl="8" algn="l" rtl="0">
              <a:lnSpc>
                <a:spcPct val="100000"/>
              </a:lnSpc>
              <a:spcBef>
                <a:spcPts val="280"/>
              </a:spcBef>
              <a:spcAft>
                <a:spcPts val="0"/>
              </a:spcAft>
              <a:buClr>
                <a:srgbClr val="115588"/>
              </a:buClr>
              <a:buSzPts val="700"/>
              <a:buFont typeface="Nunito"/>
              <a:buChar char="■"/>
              <a:defRPr sz="1400" i="0" u="none" strike="noStrike" cap="none">
                <a:solidFill>
                  <a:srgbClr val="115588"/>
                </a:solidFill>
                <a:latin typeface="Nunito"/>
                <a:ea typeface="Nunito"/>
                <a:cs typeface="Nunito"/>
                <a:sym typeface="Nunito"/>
              </a:defRPr>
            </a:lvl9pPr>
          </a:lstStyle>
          <a:p>
            <a:endParaRPr/>
          </a:p>
        </p:txBody>
      </p:sp>
      <p:sp>
        <p:nvSpPr>
          <p:cNvPr id="15" name="Google Shape;15;p2"/>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pic>
        <p:nvPicPr>
          <p:cNvPr id="16" name="Google Shape;16;p2"/>
          <p:cNvPicPr preferRelativeResize="0"/>
          <p:nvPr/>
        </p:nvPicPr>
        <p:blipFill>
          <a:blip r:embed="rId2">
            <a:alphaModFix/>
          </a:blip>
          <a:stretch>
            <a:fillRect/>
          </a:stretch>
        </p:blipFill>
        <p:spPr>
          <a:xfrm>
            <a:off x="167872" y="4051399"/>
            <a:ext cx="1511001" cy="1039325"/>
          </a:xfrm>
          <a:prstGeom prst="rect">
            <a:avLst/>
          </a:prstGeom>
          <a:noFill/>
          <a:ln>
            <a:noFill/>
          </a:ln>
        </p:spPr>
      </p:pic>
      <p:pic>
        <p:nvPicPr>
          <p:cNvPr id="17" name="Google Shape;17;p2"/>
          <p:cNvPicPr preferRelativeResize="0"/>
          <p:nvPr/>
        </p:nvPicPr>
        <p:blipFill>
          <a:blip r:embed="rId3">
            <a:alphaModFix/>
          </a:blip>
          <a:stretch>
            <a:fillRect/>
          </a:stretch>
        </p:blipFill>
        <p:spPr>
          <a:xfrm>
            <a:off x="7953896" y="3995424"/>
            <a:ext cx="1039306" cy="1039325"/>
          </a:xfrm>
          <a:prstGeom prst="rect">
            <a:avLst/>
          </a:prstGeom>
          <a:noFill/>
          <a:ln>
            <a:noFill/>
          </a:ln>
        </p:spPr>
      </p:pic>
      <p:pic>
        <p:nvPicPr>
          <p:cNvPr id="18" name="Google Shape;18;p2"/>
          <p:cNvPicPr preferRelativeResize="0"/>
          <p:nvPr/>
        </p:nvPicPr>
        <p:blipFill>
          <a:blip r:embed="rId4">
            <a:alphaModFix/>
          </a:blip>
          <a:stretch>
            <a:fillRect/>
          </a:stretch>
        </p:blipFill>
        <p:spPr>
          <a:xfrm>
            <a:off x="3881724" y="4357125"/>
            <a:ext cx="1836253" cy="439775"/>
          </a:xfrm>
          <a:prstGeom prst="rect">
            <a:avLst/>
          </a:prstGeom>
          <a:noFill/>
          <a:ln>
            <a:noFill/>
          </a:ln>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Right column - no footer">
  <p:cSld name="1_Right column Content_1">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73" name="Google Shape;73;p12"/>
          <p:cNvSpPr txBox="1">
            <a:spLocks noGrp="1"/>
          </p:cNvSpPr>
          <p:nvPr>
            <p:ph type="body" idx="1"/>
          </p:nvPr>
        </p:nvSpPr>
        <p:spPr>
          <a:xfrm>
            <a:off x="4644000" y="519525"/>
            <a:ext cx="4286400" cy="4192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74" name="Google Shape;74;p12"/>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Left column no footnote">
  <p:cSld name="1_Left column Content_1">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0" y="-9515"/>
            <a:ext cx="9144000" cy="346500"/>
          </a:xfrm>
          <a:prstGeom prst="rect">
            <a:avLst/>
          </a:prstGeom>
          <a:solidFill>
            <a:srgbClr val="238BD7">
              <a:alpha val="9608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77" name="Google Shape;77;p13"/>
          <p:cNvSpPr txBox="1">
            <a:spLocks noGrp="1"/>
          </p:cNvSpPr>
          <p:nvPr>
            <p:ph type="body" idx="1"/>
          </p:nvPr>
        </p:nvSpPr>
        <p:spPr>
          <a:xfrm>
            <a:off x="228600" y="529825"/>
            <a:ext cx="4286400" cy="41823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78" name="Google Shape;78;p13"/>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and Content + ref">
  <p:cSld name="1_Title and Content + ref">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96" name="Google Shape;96;p16"/>
          <p:cNvSpPr txBox="1">
            <a:spLocks noGrp="1"/>
          </p:cNvSpPr>
          <p:nvPr>
            <p:ph type="body" idx="1"/>
          </p:nvPr>
        </p:nvSpPr>
        <p:spPr>
          <a:xfrm>
            <a:off x="228600" y="529828"/>
            <a:ext cx="8726400" cy="43089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0"/>
              </a:spcBef>
              <a:spcAft>
                <a:spcPts val="0"/>
              </a:spcAft>
              <a:buClr>
                <a:srgbClr val="115588"/>
              </a:buClr>
              <a:buSzPts val="1600"/>
              <a:buFont typeface="Noto Sans Symbols"/>
              <a:buChar char="■"/>
              <a:defRPr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b="0" i="0" u="none" strike="noStrike" cap="none">
                <a:solidFill>
                  <a:schemeClr val="dk1"/>
                </a:solidFill>
                <a:latin typeface="Arial"/>
                <a:ea typeface="Arial"/>
                <a:cs typeface="Arial"/>
                <a:sym typeface="Arial"/>
              </a:defRPr>
            </a:lvl2pPr>
            <a:lvl3pPr marL="1371600" marR="0" lvl="2" indent="-317500" algn="l" rtl="0">
              <a:lnSpc>
                <a:spcPct val="100000"/>
              </a:lnSpc>
              <a:spcBef>
                <a:spcPts val="0"/>
              </a:spcBef>
              <a:spcAft>
                <a:spcPts val="0"/>
              </a:spcAft>
              <a:buClr>
                <a:srgbClr val="115588"/>
              </a:buClr>
              <a:buSzPts val="1400"/>
              <a:buFont typeface="Times"/>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0"/>
              </a:spcBef>
              <a:spcAft>
                <a:spcPts val="0"/>
              </a:spcAft>
              <a:buClr>
                <a:srgbClr val="006600"/>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0"/>
              </a:spcBef>
              <a:spcAft>
                <a:spcPts val="0"/>
              </a:spcAft>
              <a:buClr>
                <a:schemeClr val="accent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6pPr>
            <a:lvl7pPr marL="3200400" marR="0" lvl="6"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7pPr>
            <a:lvl8pPr marL="3657600" marR="0" lvl="7"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8pPr>
            <a:lvl9pPr marL="4114800" marR="0" lvl="8"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9pPr>
          </a:lstStyle>
          <a:p>
            <a:endParaRPr/>
          </a:p>
        </p:txBody>
      </p:sp>
      <p:sp>
        <p:nvSpPr>
          <p:cNvPr id="97" name="Google Shape;97;p16"/>
          <p:cNvSpPr txBox="1">
            <a:spLocks noGrp="1"/>
          </p:cNvSpPr>
          <p:nvPr>
            <p:ph type="body" idx="2"/>
          </p:nvPr>
        </p:nvSpPr>
        <p:spPr>
          <a:xfrm>
            <a:off x="0" y="4958834"/>
            <a:ext cx="8610600" cy="184800"/>
          </a:xfrm>
          <a:prstGeom prst="rect">
            <a:avLst/>
          </a:prstGeom>
          <a:noFill/>
          <a:ln>
            <a:noFill/>
          </a:ln>
        </p:spPr>
        <p:txBody>
          <a:bodyPr spcFirstLastPara="1" wrap="square" lIns="91425" tIns="91425" rIns="91425" bIns="91425" anchor="b" anchorCtr="0">
            <a:noAutofit/>
          </a:bodyPr>
          <a:lstStyle>
            <a:lvl1pPr marL="457200" marR="0" lvl="0" indent="-292100" algn="l" rtl="0">
              <a:lnSpc>
                <a:spcPct val="100000"/>
              </a:lnSpc>
              <a:spcBef>
                <a:spcPts val="200"/>
              </a:spcBef>
              <a:spcAft>
                <a:spcPts val="0"/>
              </a:spcAft>
              <a:buClr>
                <a:srgbClr val="115588"/>
              </a:buClr>
              <a:buSzPts val="1000"/>
              <a:buFont typeface="Noto Sans Symbols"/>
              <a:buChar char="■"/>
              <a:defRPr sz="1000" b="0" i="0" u="none" strike="noStrike" cap="none">
                <a:solidFill>
                  <a:schemeClr val="dk1"/>
                </a:solidFill>
                <a:latin typeface="Arial"/>
                <a:ea typeface="Arial"/>
                <a:cs typeface="Arial"/>
                <a:sym typeface="Arial"/>
              </a:defRPr>
            </a:lvl1pPr>
            <a:lvl2pPr marL="914400" marR="0" lvl="1" indent="-292100" algn="l" rtl="0">
              <a:lnSpc>
                <a:spcPct val="100000"/>
              </a:lnSpc>
              <a:spcBef>
                <a:spcPts val="360"/>
              </a:spcBef>
              <a:spcAft>
                <a:spcPts val="0"/>
              </a:spcAft>
              <a:buClr>
                <a:srgbClr val="115588"/>
              </a:buClr>
              <a:buSzPts val="1000"/>
              <a:buFont typeface="Noto Sans Symbols"/>
              <a:buChar char="❑"/>
              <a:defRPr sz="1000" b="0" i="0" u="none" strike="noStrike" cap="none">
                <a:solidFill>
                  <a:schemeClr val="dk1"/>
                </a:solidFill>
                <a:latin typeface="Arial"/>
                <a:ea typeface="Arial"/>
                <a:cs typeface="Arial"/>
                <a:sym typeface="Arial"/>
              </a:defRPr>
            </a:lvl2pPr>
            <a:lvl3pPr marL="1371600" marR="0" lvl="2" indent="-292100" algn="l" rtl="0">
              <a:lnSpc>
                <a:spcPct val="100000"/>
              </a:lnSpc>
              <a:spcBef>
                <a:spcPts val="320"/>
              </a:spcBef>
              <a:spcAft>
                <a:spcPts val="0"/>
              </a:spcAft>
              <a:buClr>
                <a:srgbClr val="115588"/>
              </a:buClr>
              <a:buSzPts val="1000"/>
              <a:buFont typeface="Times"/>
              <a:buChar char="•"/>
              <a:defRPr sz="1000" b="0" i="0" u="none" strike="noStrike" cap="none">
                <a:solidFill>
                  <a:schemeClr val="dk1"/>
                </a:solidFill>
                <a:latin typeface="Arial"/>
                <a:ea typeface="Arial"/>
                <a:cs typeface="Arial"/>
                <a:sym typeface="Arial"/>
              </a:defRPr>
            </a:lvl3pPr>
            <a:lvl4pPr marL="1828800" marR="0" lvl="3" indent="-292100" algn="l" rtl="0">
              <a:lnSpc>
                <a:spcPct val="100000"/>
              </a:lnSpc>
              <a:spcBef>
                <a:spcPts val="320"/>
              </a:spcBef>
              <a:spcAft>
                <a:spcPts val="0"/>
              </a:spcAft>
              <a:buClr>
                <a:srgbClr val="006600"/>
              </a:buClr>
              <a:buSzPts val="1000"/>
              <a:buFont typeface="Noto Sans Symbols"/>
              <a:buChar char="■"/>
              <a:defRPr sz="1000" b="0" i="0" u="none" strike="noStrike" cap="none">
                <a:solidFill>
                  <a:schemeClr val="dk1"/>
                </a:solidFill>
                <a:latin typeface="Arial"/>
                <a:ea typeface="Arial"/>
                <a:cs typeface="Arial"/>
                <a:sym typeface="Arial"/>
              </a:defRPr>
            </a:lvl4pPr>
            <a:lvl5pPr marL="2286000" marR="0" lvl="4" indent="-292100" algn="l" rtl="0">
              <a:lnSpc>
                <a:spcPct val="100000"/>
              </a:lnSpc>
              <a:spcBef>
                <a:spcPts val="32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5pPr>
            <a:lvl6pPr marL="2743200" marR="0" lvl="5"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9pPr>
          </a:lstStyle>
          <a:p>
            <a:endParaRPr/>
          </a:p>
        </p:txBody>
      </p:sp>
      <p:sp>
        <p:nvSpPr>
          <p:cNvPr id="98" name="Google Shape;98;p16"/>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Left column Content + Ref">
  <p:cSld name="2_Left column Content + Ref">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101" name="Google Shape;101;p17"/>
          <p:cNvSpPr txBox="1">
            <a:spLocks noGrp="1"/>
          </p:cNvSpPr>
          <p:nvPr>
            <p:ph type="body" idx="1"/>
          </p:nvPr>
        </p:nvSpPr>
        <p:spPr>
          <a:xfrm>
            <a:off x="0" y="4958834"/>
            <a:ext cx="8610600" cy="184800"/>
          </a:xfrm>
          <a:prstGeom prst="rect">
            <a:avLst/>
          </a:prstGeom>
          <a:noFill/>
          <a:ln>
            <a:noFill/>
          </a:ln>
        </p:spPr>
        <p:txBody>
          <a:bodyPr spcFirstLastPara="1" wrap="square" lIns="91425" tIns="91425" rIns="91425" bIns="91425" anchor="b" anchorCtr="0">
            <a:noAutofit/>
          </a:bodyPr>
          <a:lstStyle>
            <a:lvl1pPr marL="457200" marR="0" lvl="0" indent="-292100" algn="l" rtl="0">
              <a:lnSpc>
                <a:spcPct val="100000"/>
              </a:lnSpc>
              <a:spcBef>
                <a:spcPts val="200"/>
              </a:spcBef>
              <a:spcAft>
                <a:spcPts val="0"/>
              </a:spcAft>
              <a:buClr>
                <a:srgbClr val="115588"/>
              </a:buClr>
              <a:buSzPts val="1000"/>
              <a:buFont typeface="Noto Sans Symbols"/>
              <a:buChar char="■"/>
              <a:defRPr sz="1000" b="0" i="0" u="none" strike="noStrike" cap="none">
                <a:solidFill>
                  <a:schemeClr val="dk1"/>
                </a:solidFill>
                <a:latin typeface="Arial"/>
                <a:ea typeface="Arial"/>
                <a:cs typeface="Arial"/>
                <a:sym typeface="Arial"/>
              </a:defRPr>
            </a:lvl1pPr>
            <a:lvl2pPr marL="914400" marR="0" lvl="1" indent="-292100" algn="l" rtl="0">
              <a:lnSpc>
                <a:spcPct val="100000"/>
              </a:lnSpc>
              <a:spcBef>
                <a:spcPts val="360"/>
              </a:spcBef>
              <a:spcAft>
                <a:spcPts val="0"/>
              </a:spcAft>
              <a:buClr>
                <a:srgbClr val="115588"/>
              </a:buClr>
              <a:buSzPts val="1000"/>
              <a:buFont typeface="Noto Sans Symbols"/>
              <a:buChar char="❑"/>
              <a:defRPr sz="1000" b="0" i="0" u="none" strike="noStrike" cap="none">
                <a:solidFill>
                  <a:schemeClr val="dk1"/>
                </a:solidFill>
                <a:latin typeface="Arial"/>
                <a:ea typeface="Arial"/>
                <a:cs typeface="Arial"/>
                <a:sym typeface="Arial"/>
              </a:defRPr>
            </a:lvl2pPr>
            <a:lvl3pPr marL="1371600" marR="0" lvl="2" indent="-292100" algn="l" rtl="0">
              <a:lnSpc>
                <a:spcPct val="100000"/>
              </a:lnSpc>
              <a:spcBef>
                <a:spcPts val="320"/>
              </a:spcBef>
              <a:spcAft>
                <a:spcPts val="0"/>
              </a:spcAft>
              <a:buClr>
                <a:srgbClr val="115588"/>
              </a:buClr>
              <a:buSzPts val="1000"/>
              <a:buFont typeface="Times"/>
              <a:buChar char="•"/>
              <a:defRPr sz="1000" b="0" i="0" u="none" strike="noStrike" cap="none">
                <a:solidFill>
                  <a:schemeClr val="dk1"/>
                </a:solidFill>
                <a:latin typeface="Arial"/>
                <a:ea typeface="Arial"/>
                <a:cs typeface="Arial"/>
                <a:sym typeface="Arial"/>
              </a:defRPr>
            </a:lvl3pPr>
            <a:lvl4pPr marL="1828800" marR="0" lvl="3" indent="-292100" algn="l" rtl="0">
              <a:lnSpc>
                <a:spcPct val="100000"/>
              </a:lnSpc>
              <a:spcBef>
                <a:spcPts val="320"/>
              </a:spcBef>
              <a:spcAft>
                <a:spcPts val="0"/>
              </a:spcAft>
              <a:buClr>
                <a:srgbClr val="006600"/>
              </a:buClr>
              <a:buSzPts val="1000"/>
              <a:buFont typeface="Noto Sans Symbols"/>
              <a:buChar char="■"/>
              <a:defRPr sz="1000" b="0" i="0" u="none" strike="noStrike" cap="none">
                <a:solidFill>
                  <a:schemeClr val="dk1"/>
                </a:solidFill>
                <a:latin typeface="Arial"/>
                <a:ea typeface="Arial"/>
                <a:cs typeface="Arial"/>
                <a:sym typeface="Arial"/>
              </a:defRPr>
            </a:lvl4pPr>
            <a:lvl5pPr marL="2286000" marR="0" lvl="4" indent="-292100" algn="l" rtl="0">
              <a:lnSpc>
                <a:spcPct val="100000"/>
              </a:lnSpc>
              <a:spcBef>
                <a:spcPts val="32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5pPr>
            <a:lvl6pPr marL="2743200" marR="0" lvl="5"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9pPr>
          </a:lstStyle>
          <a:p>
            <a:endParaRPr/>
          </a:p>
        </p:txBody>
      </p:sp>
      <p:sp>
        <p:nvSpPr>
          <p:cNvPr id="102" name="Google Shape;102;p17"/>
          <p:cNvSpPr txBox="1">
            <a:spLocks noGrp="1"/>
          </p:cNvSpPr>
          <p:nvPr>
            <p:ph type="body" idx="2"/>
          </p:nvPr>
        </p:nvSpPr>
        <p:spPr>
          <a:xfrm>
            <a:off x="228600" y="529828"/>
            <a:ext cx="4286400" cy="4270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103" name="Google Shape;103;p17"/>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columns + footnote">
  <p:cSld name="2_Left column Content + Ref_1_1">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0" y="-9515"/>
            <a:ext cx="9144000" cy="346500"/>
          </a:xfrm>
          <a:prstGeom prst="rect">
            <a:avLst/>
          </a:prstGeom>
          <a:solidFill>
            <a:srgbClr val="238BD7">
              <a:alpha val="9608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106" name="Google Shape;106;p18"/>
          <p:cNvSpPr txBox="1">
            <a:spLocks noGrp="1"/>
          </p:cNvSpPr>
          <p:nvPr>
            <p:ph type="body" idx="1"/>
          </p:nvPr>
        </p:nvSpPr>
        <p:spPr>
          <a:xfrm>
            <a:off x="228600" y="436378"/>
            <a:ext cx="4286400" cy="4270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107" name="Google Shape;107;p18"/>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
        <p:nvSpPr>
          <p:cNvPr id="108" name="Google Shape;108;p18"/>
          <p:cNvSpPr txBox="1">
            <a:spLocks noGrp="1"/>
          </p:cNvSpPr>
          <p:nvPr>
            <p:ph type="body" idx="2"/>
          </p:nvPr>
        </p:nvSpPr>
        <p:spPr>
          <a:xfrm>
            <a:off x="4734625" y="436378"/>
            <a:ext cx="4286400" cy="4270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cxnSp>
        <p:nvCxnSpPr>
          <p:cNvPr id="109" name="Google Shape;109;p18"/>
          <p:cNvCxnSpPr/>
          <p:nvPr/>
        </p:nvCxnSpPr>
        <p:spPr>
          <a:xfrm>
            <a:off x="248100" y="4719350"/>
            <a:ext cx="8687400" cy="0"/>
          </a:xfrm>
          <a:prstGeom prst="straightConnector1">
            <a:avLst/>
          </a:prstGeom>
          <a:noFill/>
          <a:ln w="9525" cap="flat" cmpd="sng">
            <a:solidFill>
              <a:srgbClr val="238BD7"/>
            </a:solidFill>
            <a:prstDash val="solid"/>
            <a:round/>
            <a:headEnd type="none" w="sm" len="sm"/>
            <a:tailEnd type="none" w="sm" len="sm"/>
          </a:ln>
        </p:spPr>
      </p:cxnSp>
      <p:sp>
        <p:nvSpPr>
          <p:cNvPr id="110" name="Google Shape;110;p18"/>
          <p:cNvSpPr txBox="1"/>
          <p:nvPr/>
        </p:nvSpPr>
        <p:spPr>
          <a:xfrm>
            <a:off x="3999375" y="4815675"/>
            <a:ext cx="4308300" cy="25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i="1">
                <a:solidFill>
                  <a:srgbClr val="666666"/>
                </a:solidFill>
              </a:rPr>
              <a:t>Formation R Shiny, Institut Pasteur, 9-10 juillet 2019</a:t>
            </a:r>
            <a:endParaRPr sz="1200" b="0" i="1" u="none" strike="noStrike" cap="none">
              <a:solidFill>
                <a:srgbClr val="666666"/>
              </a:solidFill>
              <a:latin typeface="Arial"/>
              <a:ea typeface="Arial"/>
              <a:cs typeface="Arial"/>
              <a:sym typeface="Arial"/>
            </a:endParaRPr>
          </a:p>
        </p:txBody>
      </p:sp>
      <p:grpSp>
        <p:nvGrpSpPr>
          <p:cNvPr id="111" name="Google Shape;111;p18"/>
          <p:cNvGrpSpPr/>
          <p:nvPr/>
        </p:nvGrpSpPr>
        <p:grpSpPr>
          <a:xfrm>
            <a:off x="312351" y="4732614"/>
            <a:ext cx="3465884" cy="422797"/>
            <a:chOff x="312351" y="4732614"/>
            <a:chExt cx="3465884" cy="422797"/>
          </a:xfrm>
        </p:grpSpPr>
        <p:pic>
          <p:nvPicPr>
            <p:cNvPr id="112" name="Google Shape;112;p18"/>
            <p:cNvPicPr preferRelativeResize="0"/>
            <p:nvPr/>
          </p:nvPicPr>
          <p:blipFill>
            <a:blip r:embed="rId2">
              <a:alphaModFix/>
            </a:blip>
            <a:stretch>
              <a:fillRect/>
            </a:stretch>
          </p:blipFill>
          <p:spPr>
            <a:xfrm>
              <a:off x="312351" y="4751989"/>
              <a:ext cx="648677" cy="384049"/>
            </a:xfrm>
            <a:prstGeom prst="rect">
              <a:avLst/>
            </a:prstGeom>
            <a:noFill/>
            <a:ln>
              <a:noFill/>
            </a:ln>
          </p:spPr>
        </p:pic>
        <p:pic>
          <p:nvPicPr>
            <p:cNvPr id="113" name="Google Shape;113;p18"/>
            <p:cNvPicPr preferRelativeResize="0"/>
            <p:nvPr/>
          </p:nvPicPr>
          <p:blipFill>
            <a:blip r:embed="rId3">
              <a:alphaModFix/>
            </a:blip>
            <a:stretch>
              <a:fillRect/>
            </a:stretch>
          </p:blipFill>
          <p:spPr>
            <a:xfrm>
              <a:off x="1246400" y="4734805"/>
              <a:ext cx="772662" cy="418417"/>
            </a:xfrm>
            <a:prstGeom prst="rect">
              <a:avLst/>
            </a:prstGeom>
            <a:noFill/>
            <a:ln>
              <a:noFill/>
            </a:ln>
          </p:spPr>
        </p:pic>
        <p:pic>
          <p:nvPicPr>
            <p:cNvPr id="114" name="Google Shape;114;p18"/>
            <p:cNvPicPr preferRelativeResize="0"/>
            <p:nvPr/>
          </p:nvPicPr>
          <p:blipFill>
            <a:blip r:embed="rId4">
              <a:alphaModFix/>
            </a:blip>
            <a:stretch>
              <a:fillRect/>
            </a:stretch>
          </p:blipFill>
          <p:spPr>
            <a:xfrm>
              <a:off x="2014072" y="4732614"/>
              <a:ext cx="422790" cy="422797"/>
            </a:xfrm>
            <a:prstGeom prst="rect">
              <a:avLst/>
            </a:prstGeom>
            <a:noFill/>
            <a:ln>
              <a:noFill/>
            </a:ln>
          </p:spPr>
        </p:pic>
        <p:pic>
          <p:nvPicPr>
            <p:cNvPr id="115" name="Google Shape;115;p18"/>
            <p:cNvPicPr preferRelativeResize="0"/>
            <p:nvPr/>
          </p:nvPicPr>
          <p:blipFill>
            <a:blip r:embed="rId5">
              <a:alphaModFix/>
            </a:blip>
            <a:stretch>
              <a:fillRect/>
            </a:stretch>
          </p:blipFill>
          <p:spPr>
            <a:xfrm>
              <a:off x="2513051" y="4792513"/>
              <a:ext cx="1265184" cy="303000"/>
            </a:xfrm>
            <a:prstGeom prst="rect">
              <a:avLst/>
            </a:prstGeom>
            <a:noFill/>
            <a:ln>
              <a:noFill/>
            </a:ln>
          </p:spPr>
        </p:pic>
      </p:gr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Right column Content + Ref">
  <p:cSld name="2_Right column Content + Ref">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118" name="Google Shape;118;p19"/>
          <p:cNvSpPr txBox="1">
            <a:spLocks noGrp="1"/>
          </p:cNvSpPr>
          <p:nvPr>
            <p:ph type="body" idx="1"/>
          </p:nvPr>
        </p:nvSpPr>
        <p:spPr>
          <a:xfrm>
            <a:off x="0" y="4958834"/>
            <a:ext cx="8610600" cy="184800"/>
          </a:xfrm>
          <a:prstGeom prst="rect">
            <a:avLst/>
          </a:prstGeom>
          <a:noFill/>
          <a:ln>
            <a:noFill/>
          </a:ln>
        </p:spPr>
        <p:txBody>
          <a:bodyPr spcFirstLastPara="1" wrap="square" lIns="91425" tIns="91425" rIns="91425" bIns="91425" anchor="b" anchorCtr="0">
            <a:noAutofit/>
          </a:bodyPr>
          <a:lstStyle>
            <a:lvl1pPr marL="457200" marR="0" lvl="0" indent="-292100" algn="l" rtl="0">
              <a:lnSpc>
                <a:spcPct val="100000"/>
              </a:lnSpc>
              <a:spcBef>
                <a:spcPts val="200"/>
              </a:spcBef>
              <a:spcAft>
                <a:spcPts val="0"/>
              </a:spcAft>
              <a:buClr>
                <a:srgbClr val="115588"/>
              </a:buClr>
              <a:buSzPts val="1000"/>
              <a:buFont typeface="Noto Sans Symbols"/>
              <a:buChar char="■"/>
              <a:defRPr sz="1000" b="0" i="0" u="none" strike="noStrike" cap="none">
                <a:solidFill>
                  <a:schemeClr val="dk1"/>
                </a:solidFill>
                <a:latin typeface="Arial"/>
                <a:ea typeface="Arial"/>
                <a:cs typeface="Arial"/>
                <a:sym typeface="Arial"/>
              </a:defRPr>
            </a:lvl1pPr>
            <a:lvl2pPr marL="914400" marR="0" lvl="1" indent="-279400" algn="l" rtl="0">
              <a:lnSpc>
                <a:spcPct val="100000"/>
              </a:lnSpc>
              <a:spcBef>
                <a:spcPts val="360"/>
              </a:spcBef>
              <a:spcAft>
                <a:spcPts val="0"/>
              </a:spcAft>
              <a:buClr>
                <a:srgbClr val="115588"/>
              </a:buClr>
              <a:buSzPts val="800"/>
              <a:buFont typeface="Noto Sans Symbols"/>
              <a:buChar char="❑"/>
              <a:defRPr sz="1000" b="0" i="0" u="none" strike="noStrike" cap="none">
                <a:solidFill>
                  <a:schemeClr val="dk1"/>
                </a:solidFill>
                <a:latin typeface="Arial"/>
                <a:ea typeface="Arial"/>
                <a:cs typeface="Arial"/>
                <a:sym typeface="Arial"/>
              </a:defRPr>
            </a:lvl2pPr>
            <a:lvl3pPr marL="1371600" marR="0" lvl="2" indent="-292100" algn="l" rtl="0">
              <a:lnSpc>
                <a:spcPct val="100000"/>
              </a:lnSpc>
              <a:spcBef>
                <a:spcPts val="320"/>
              </a:spcBef>
              <a:spcAft>
                <a:spcPts val="0"/>
              </a:spcAft>
              <a:buClr>
                <a:srgbClr val="115588"/>
              </a:buClr>
              <a:buSzPts val="1000"/>
              <a:buFont typeface="Times"/>
              <a:buChar char="•"/>
              <a:defRPr sz="1000" b="0" i="0" u="none" strike="noStrike" cap="none">
                <a:solidFill>
                  <a:schemeClr val="dk1"/>
                </a:solidFill>
                <a:latin typeface="Arial"/>
                <a:ea typeface="Arial"/>
                <a:cs typeface="Arial"/>
                <a:sym typeface="Arial"/>
              </a:defRPr>
            </a:lvl3pPr>
            <a:lvl4pPr marL="1828800" marR="0" lvl="3" indent="-292100" algn="l" rtl="0">
              <a:lnSpc>
                <a:spcPct val="100000"/>
              </a:lnSpc>
              <a:spcBef>
                <a:spcPts val="320"/>
              </a:spcBef>
              <a:spcAft>
                <a:spcPts val="0"/>
              </a:spcAft>
              <a:buClr>
                <a:srgbClr val="006600"/>
              </a:buClr>
              <a:buSzPts val="1000"/>
              <a:buFont typeface="Noto Sans Symbols"/>
              <a:buChar char="■"/>
              <a:defRPr sz="1000" b="0" i="0" u="none" strike="noStrike" cap="none">
                <a:solidFill>
                  <a:schemeClr val="dk1"/>
                </a:solidFill>
                <a:latin typeface="Arial"/>
                <a:ea typeface="Arial"/>
                <a:cs typeface="Arial"/>
                <a:sym typeface="Arial"/>
              </a:defRPr>
            </a:lvl4pPr>
            <a:lvl5pPr marL="2286000" marR="0" lvl="4" indent="-292100" algn="l" rtl="0">
              <a:lnSpc>
                <a:spcPct val="100000"/>
              </a:lnSpc>
              <a:spcBef>
                <a:spcPts val="32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5pPr>
            <a:lvl6pPr marL="2743200" marR="0" lvl="5"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9pPr>
          </a:lstStyle>
          <a:p>
            <a:endParaRPr/>
          </a:p>
        </p:txBody>
      </p:sp>
      <p:sp>
        <p:nvSpPr>
          <p:cNvPr id="119" name="Google Shape;119;p19"/>
          <p:cNvSpPr txBox="1">
            <a:spLocks noGrp="1"/>
          </p:cNvSpPr>
          <p:nvPr>
            <p:ph type="body" idx="2"/>
          </p:nvPr>
        </p:nvSpPr>
        <p:spPr>
          <a:xfrm>
            <a:off x="4644008" y="519522"/>
            <a:ext cx="4286400" cy="42657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120" name="Google Shape;120;p19"/>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extLst>
      <p:ext uri="{BB962C8B-B14F-4D97-AF65-F5344CB8AC3E}">
        <p14:creationId xmlns:p14="http://schemas.microsoft.com/office/powerpoint/2010/main" val="3739561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Nunito"/>
              <a:buNone/>
              <a:defRPr sz="2400" i="1" u="none" strike="noStrike" cap="none">
                <a:solidFill>
                  <a:srgbClr val="FFFFFF"/>
                </a:solidFill>
                <a:latin typeface="Nunito"/>
                <a:ea typeface="Nunito"/>
                <a:cs typeface="Nunito"/>
                <a:sym typeface="Nunito"/>
              </a:defRPr>
            </a:lvl1pPr>
            <a:lvl2pPr marR="0" lvl="1"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9pPr>
          </a:lstStyle>
          <a:p>
            <a:endParaRPr/>
          </a:p>
        </p:txBody>
      </p:sp>
      <p:sp>
        <p:nvSpPr>
          <p:cNvPr id="21" name="Google Shape;21;p3"/>
          <p:cNvSpPr txBox="1">
            <a:spLocks noGrp="1"/>
          </p:cNvSpPr>
          <p:nvPr>
            <p:ph type="body" idx="1"/>
          </p:nvPr>
        </p:nvSpPr>
        <p:spPr>
          <a:xfrm>
            <a:off x="228600" y="453625"/>
            <a:ext cx="8726400" cy="41694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800"/>
              </a:spcBef>
              <a:spcAft>
                <a:spcPts val="0"/>
              </a:spcAft>
              <a:buClr>
                <a:srgbClr val="115588"/>
              </a:buClr>
              <a:buSzPts val="1600"/>
              <a:buFont typeface="Nunito"/>
              <a:buChar char="■"/>
              <a:defRPr sz="1600" i="0" u="none" strike="noStrike" cap="none">
                <a:solidFill>
                  <a:schemeClr val="dk1"/>
                </a:solidFill>
                <a:latin typeface="Nunito"/>
                <a:ea typeface="Nunito"/>
                <a:cs typeface="Nunito"/>
                <a:sym typeface="Nunito"/>
              </a:defRPr>
            </a:lvl1pPr>
            <a:lvl2pPr marL="914400" marR="0" lvl="1" indent="-279400" algn="l" rtl="0">
              <a:lnSpc>
                <a:spcPct val="100000"/>
              </a:lnSpc>
              <a:spcBef>
                <a:spcPts val="0"/>
              </a:spcBef>
              <a:spcAft>
                <a:spcPts val="0"/>
              </a:spcAft>
              <a:buClr>
                <a:srgbClr val="115588"/>
              </a:buClr>
              <a:buSzPts val="800"/>
              <a:buFont typeface="Nunito"/>
              <a:buChar char="❑"/>
              <a:defRPr sz="160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rgbClr val="115588"/>
              </a:buClr>
              <a:buSzPts val="1400"/>
              <a:buFont typeface="Nunito"/>
              <a:buChar char="•"/>
              <a:defRPr sz="140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rgbClr val="006600"/>
              </a:buClr>
              <a:buSzPts val="1400"/>
              <a:buFont typeface="Nunito"/>
              <a:buChar char="■"/>
              <a:defRPr sz="140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accent1"/>
              </a:buClr>
              <a:buSzPts val="1400"/>
              <a:buFont typeface="Nunito"/>
              <a:buChar char="■"/>
              <a:defRPr sz="140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accent1"/>
              </a:buClr>
              <a:buSzPts val="1400"/>
              <a:buFont typeface="Nunito"/>
              <a:buChar char="■"/>
              <a:defRPr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accent1"/>
              </a:buClr>
              <a:buSzPts val="1400"/>
              <a:buFont typeface="Nunito"/>
              <a:buChar char="■"/>
              <a:defRPr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accent1"/>
              </a:buClr>
              <a:buSzPts val="1400"/>
              <a:buFont typeface="Nunito"/>
              <a:buChar char="■"/>
              <a:defRPr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accent1"/>
              </a:buClr>
              <a:buSzPts val="1400"/>
              <a:buFont typeface="Nunito"/>
              <a:buChar char="■"/>
              <a:defRPr i="0" u="none" strike="noStrike" cap="none">
                <a:solidFill>
                  <a:schemeClr val="dk1"/>
                </a:solidFill>
                <a:latin typeface="Nunito"/>
                <a:ea typeface="Nunito"/>
                <a:cs typeface="Nunito"/>
                <a:sym typeface="Nunito"/>
              </a:defRPr>
            </a:lvl9pPr>
          </a:lstStyle>
          <a:p>
            <a:endParaRPr dirty="0"/>
          </a:p>
        </p:txBody>
      </p:sp>
      <p:sp>
        <p:nvSpPr>
          <p:cNvPr id="22" name="Google Shape;22;p3"/>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cxnSp>
        <p:nvCxnSpPr>
          <p:cNvPr id="23" name="Google Shape;23;p3"/>
          <p:cNvCxnSpPr/>
          <p:nvPr/>
        </p:nvCxnSpPr>
        <p:spPr>
          <a:xfrm>
            <a:off x="248100" y="4719350"/>
            <a:ext cx="8687400" cy="0"/>
          </a:xfrm>
          <a:prstGeom prst="straightConnector1">
            <a:avLst/>
          </a:prstGeom>
          <a:noFill/>
          <a:ln w="9525" cap="flat" cmpd="sng">
            <a:solidFill>
              <a:srgbClr val="238BD7"/>
            </a:solidFill>
            <a:prstDash val="solid"/>
            <a:round/>
            <a:headEnd type="none" w="sm" len="sm"/>
            <a:tailEnd type="none" w="sm" len="sm"/>
          </a:ln>
        </p:spPr>
      </p:cxnSp>
      <p:sp>
        <p:nvSpPr>
          <p:cNvPr id="24" name="Google Shape;24;p3"/>
          <p:cNvSpPr txBox="1"/>
          <p:nvPr/>
        </p:nvSpPr>
        <p:spPr>
          <a:xfrm>
            <a:off x="3999375" y="4815675"/>
            <a:ext cx="4308300" cy="25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i="1">
                <a:solidFill>
                  <a:srgbClr val="666666"/>
                </a:solidFill>
              </a:rPr>
              <a:t>Formation R Shiny, Institut Pasteur, 12-13 septembre 2019</a:t>
            </a:r>
            <a:endParaRPr sz="1200" b="0" i="1" u="none" strike="noStrike" cap="none">
              <a:solidFill>
                <a:srgbClr val="666666"/>
              </a:solidFill>
              <a:latin typeface="Arial"/>
              <a:ea typeface="Arial"/>
              <a:cs typeface="Arial"/>
              <a:sym typeface="Arial"/>
            </a:endParaRPr>
          </a:p>
        </p:txBody>
      </p:sp>
      <p:pic>
        <p:nvPicPr>
          <p:cNvPr id="25" name="Google Shape;25;p3"/>
          <p:cNvPicPr preferRelativeResize="0"/>
          <p:nvPr/>
        </p:nvPicPr>
        <p:blipFill>
          <a:blip r:embed="rId2">
            <a:alphaModFix/>
          </a:blip>
          <a:stretch>
            <a:fillRect/>
          </a:stretch>
        </p:blipFill>
        <p:spPr>
          <a:xfrm>
            <a:off x="312351" y="4751989"/>
            <a:ext cx="648677" cy="384049"/>
          </a:xfrm>
          <a:prstGeom prst="rect">
            <a:avLst/>
          </a:prstGeom>
          <a:noFill/>
          <a:ln>
            <a:noFill/>
          </a:ln>
        </p:spPr>
      </p:pic>
      <p:pic>
        <p:nvPicPr>
          <p:cNvPr id="26" name="Google Shape;26;p3"/>
          <p:cNvPicPr preferRelativeResize="0"/>
          <p:nvPr/>
        </p:nvPicPr>
        <p:blipFill rotWithShape="1">
          <a:blip r:embed="rId3">
            <a:alphaModFix/>
          </a:blip>
          <a:srcRect t="5703"/>
          <a:stretch/>
        </p:blipFill>
        <p:spPr>
          <a:xfrm>
            <a:off x="1601847" y="4743450"/>
            <a:ext cx="422790" cy="398686"/>
          </a:xfrm>
          <a:prstGeom prst="rect">
            <a:avLst/>
          </a:prstGeom>
          <a:noFill/>
          <a:ln>
            <a:noFill/>
          </a:ln>
        </p:spPr>
      </p:pic>
      <p:pic>
        <p:nvPicPr>
          <p:cNvPr id="27" name="Google Shape;27;p3"/>
          <p:cNvPicPr preferRelativeResize="0"/>
          <p:nvPr/>
        </p:nvPicPr>
        <p:blipFill>
          <a:blip r:embed="rId4">
            <a:alphaModFix/>
          </a:blip>
          <a:stretch>
            <a:fillRect/>
          </a:stretch>
        </p:blipFill>
        <p:spPr>
          <a:xfrm>
            <a:off x="2513051" y="4792513"/>
            <a:ext cx="1265184" cy="303000"/>
          </a:xfrm>
          <a:prstGeom prst="rect">
            <a:avLst/>
          </a:prstGeom>
          <a:noFill/>
          <a:ln>
            <a:noFill/>
          </a:ln>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Left column Content">
  <p:cSld name="1_Left column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None/>
              <a:defRPr sz="2400" i="1" u="none" strike="noStrike" cap="none">
                <a:solidFill>
                  <a:srgbClr val="FFFFFF"/>
                </a:solidFill>
              </a:defRPr>
            </a:lvl1pPr>
            <a:lvl2pPr marR="0" lvl="1"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228600" y="529825"/>
            <a:ext cx="4286400" cy="41823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31" name="Google Shape;31;p4"/>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cxnSp>
        <p:nvCxnSpPr>
          <p:cNvPr id="32" name="Google Shape;32;p4"/>
          <p:cNvCxnSpPr/>
          <p:nvPr/>
        </p:nvCxnSpPr>
        <p:spPr>
          <a:xfrm>
            <a:off x="248100" y="4719350"/>
            <a:ext cx="8687400" cy="0"/>
          </a:xfrm>
          <a:prstGeom prst="straightConnector1">
            <a:avLst/>
          </a:prstGeom>
          <a:noFill/>
          <a:ln w="9525" cap="flat" cmpd="sng">
            <a:solidFill>
              <a:srgbClr val="238BD7"/>
            </a:solidFill>
            <a:prstDash val="solid"/>
            <a:round/>
            <a:headEnd type="none" w="sm" len="sm"/>
            <a:tailEnd type="none" w="sm" len="sm"/>
          </a:ln>
        </p:spPr>
      </p:cxnSp>
      <p:sp>
        <p:nvSpPr>
          <p:cNvPr id="33" name="Google Shape;33;p4"/>
          <p:cNvSpPr txBox="1"/>
          <p:nvPr/>
        </p:nvSpPr>
        <p:spPr>
          <a:xfrm>
            <a:off x="3999375" y="4815675"/>
            <a:ext cx="4308300" cy="25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i="1">
                <a:solidFill>
                  <a:srgbClr val="666666"/>
                </a:solidFill>
              </a:rPr>
              <a:t>Formation R Shiny, Institut Pasteur, 12-13 septembre 2019</a:t>
            </a:r>
            <a:endParaRPr sz="1200" b="0" i="1" u="none" strike="noStrike" cap="none">
              <a:solidFill>
                <a:srgbClr val="666666"/>
              </a:solidFill>
              <a:latin typeface="Arial"/>
              <a:ea typeface="Arial"/>
              <a:cs typeface="Arial"/>
              <a:sym typeface="Arial"/>
            </a:endParaRPr>
          </a:p>
        </p:txBody>
      </p:sp>
      <p:pic>
        <p:nvPicPr>
          <p:cNvPr id="34" name="Google Shape;34;p4"/>
          <p:cNvPicPr preferRelativeResize="0"/>
          <p:nvPr/>
        </p:nvPicPr>
        <p:blipFill>
          <a:blip r:embed="rId2">
            <a:alphaModFix/>
          </a:blip>
          <a:stretch>
            <a:fillRect/>
          </a:stretch>
        </p:blipFill>
        <p:spPr>
          <a:xfrm>
            <a:off x="312351" y="4751989"/>
            <a:ext cx="648677" cy="384049"/>
          </a:xfrm>
          <a:prstGeom prst="rect">
            <a:avLst/>
          </a:prstGeom>
          <a:noFill/>
          <a:ln>
            <a:noFill/>
          </a:ln>
        </p:spPr>
      </p:pic>
      <p:pic>
        <p:nvPicPr>
          <p:cNvPr id="36" name="Google Shape;36;p4"/>
          <p:cNvPicPr preferRelativeResize="0"/>
          <p:nvPr/>
        </p:nvPicPr>
        <p:blipFill>
          <a:blip r:embed="rId3">
            <a:alphaModFix/>
          </a:blip>
          <a:stretch>
            <a:fillRect/>
          </a:stretch>
        </p:blipFill>
        <p:spPr>
          <a:xfrm>
            <a:off x="2513051" y="4792513"/>
            <a:ext cx="1265184" cy="303000"/>
          </a:xfrm>
          <a:prstGeom prst="rect">
            <a:avLst/>
          </a:prstGeom>
          <a:noFill/>
          <a:ln>
            <a:noFill/>
          </a:ln>
        </p:spPr>
      </p:pic>
      <p:pic>
        <p:nvPicPr>
          <p:cNvPr id="10" name="Google Shape;26;p3"/>
          <p:cNvPicPr preferRelativeResize="0"/>
          <p:nvPr userDrawn="1"/>
        </p:nvPicPr>
        <p:blipFill rotWithShape="1">
          <a:blip r:embed="rId4">
            <a:alphaModFix/>
          </a:blip>
          <a:srcRect t="5703"/>
          <a:stretch/>
        </p:blipFill>
        <p:spPr>
          <a:xfrm>
            <a:off x="1601847" y="4743450"/>
            <a:ext cx="422790" cy="398686"/>
          </a:xfrm>
          <a:prstGeom prst="rect">
            <a:avLst/>
          </a:prstGeom>
          <a:noFill/>
          <a:ln>
            <a:noFill/>
          </a:ln>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seul sans pied de page">
  <p:cSld name="TITLE_ONLY_1">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0" y="-9515"/>
            <a:ext cx="9144000" cy="346500"/>
          </a:xfrm>
          <a:prstGeom prst="rect">
            <a:avLst/>
          </a:prstGeom>
          <a:solidFill>
            <a:srgbClr val="238BD7">
              <a:alpha val="9608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None/>
              <a:defRPr sz="2400" i="1" u="none" strike="noStrike" cap="none">
                <a:solidFill>
                  <a:srgbClr val="FFFFFF"/>
                </a:solidFill>
              </a:defRPr>
            </a:lvl1pPr>
            <a:lvl2pPr marR="0" lvl="1" algn="l" rtl="0">
              <a:lnSpc>
                <a:spcPct val="100000"/>
              </a:lnSpc>
              <a:spcBef>
                <a:spcPts val="0"/>
              </a:spcBef>
              <a:spcAft>
                <a:spcPts val="0"/>
              </a:spcAft>
              <a:buClr>
                <a:srgbClr val="FFFFFF"/>
              </a:buClr>
              <a:buSzPts val="1400"/>
              <a:buNone/>
              <a:defRPr sz="2400" i="1" u="none" strike="noStrike" cap="none">
                <a:solidFill>
                  <a:srgbClr val="FFFFFF"/>
                </a:solidFill>
              </a:defRPr>
            </a:lvl2pPr>
            <a:lvl3pPr marR="0" lvl="2" algn="l" rtl="0">
              <a:lnSpc>
                <a:spcPct val="100000"/>
              </a:lnSpc>
              <a:spcBef>
                <a:spcPts val="0"/>
              </a:spcBef>
              <a:spcAft>
                <a:spcPts val="0"/>
              </a:spcAft>
              <a:buClr>
                <a:srgbClr val="FFFFFF"/>
              </a:buClr>
              <a:buSzPts val="1400"/>
              <a:buNone/>
              <a:defRPr sz="2400" i="1" u="none" strike="noStrike" cap="none">
                <a:solidFill>
                  <a:srgbClr val="FFFFFF"/>
                </a:solidFill>
              </a:defRPr>
            </a:lvl3pPr>
            <a:lvl4pPr marR="0" lvl="3" algn="l" rtl="0">
              <a:lnSpc>
                <a:spcPct val="100000"/>
              </a:lnSpc>
              <a:spcBef>
                <a:spcPts val="0"/>
              </a:spcBef>
              <a:spcAft>
                <a:spcPts val="0"/>
              </a:spcAft>
              <a:buClr>
                <a:srgbClr val="FFFFFF"/>
              </a:buClr>
              <a:buSzPts val="1400"/>
              <a:buNone/>
              <a:defRPr sz="2400" i="1" u="none" strike="noStrike" cap="none">
                <a:solidFill>
                  <a:srgbClr val="FFFFFF"/>
                </a:solidFill>
              </a:defRPr>
            </a:lvl4pPr>
            <a:lvl5pPr marR="0" lvl="4" algn="l" rtl="0">
              <a:lnSpc>
                <a:spcPct val="100000"/>
              </a:lnSpc>
              <a:spcBef>
                <a:spcPts val="0"/>
              </a:spcBef>
              <a:spcAft>
                <a:spcPts val="0"/>
              </a:spcAft>
              <a:buClr>
                <a:srgbClr val="FFFFFF"/>
              </a:buClr>
              <a:buSzPts val="1400"/>
              <a:buNone/>
              <a:defRPr sz="2400" i="1" u="none" strike="noStrike" cap="none">
                <a:solidFill>
                  <a:srgbClr val="FFFFFF"/>
                </a:solidFill>
              </a:defRPr>
            </a:lvl5pPr>
            <a:lvl6pPr marR="0" lvl="5" algn="l" rtl="0">
              <a:lnSpc>
                <a:spcPct val="100000"/>
              </a:lnSpc>
              <a:spcBef>
                <a:spcPts val="0"/>
              </a:spcBef>
              <a:spcAft>
                <a:spcPts val="0"/>
              </a:spcAft>
              <a:buClr>
                <a:srgbClr val="FFFFFF"/>
              </a:buClr>
              <a:buSzPts val="1400"/>
              <a:buNone/>
              <a:defRPr sz="2400" i="1" u="none" strike="noStrike" cap="none">
                <a:solidFill>
                  <a:srgbClr val="FFFFFF"/>
                </a:solidFill>
              </a:defRPr>
            </a:lvl6pPr>
            <a:lvl7pPr marR="0" lvl="6" algn="l" rtl="0">
              <a:lnSpc>
                <a:spcPct val="100000"/>
              </a:lnSpc>
              <a:spcBef>
                <a:spcPts val="0"/>
              </a:spcBef>
              <a:spcAft>
                <a:spcPts val="0"/>
              </a:spcAft>
              <a:buClr>
                <a:srgbClr val="FFFFFF"/>
              </a:buClr>
              <a:buSzPts val="1400"/>
              <a:buNone/>
              <a:defRPr sz="2400" i="1" u="none" strike="noStrike" cap="none">
                <a:solidFill>
                  <a:srgbClr val="FFFFFF"/>
                </a:solidFill>
              </a:defRPr>
            </a:lvl7pPr>
            <a:lvl8pPr marR="0" lvl="7" algn="l" rtl="0">
              <a:lnSpc>
                <a:spcPct val="100000"/>
              </a:lnSpc>
              <a:spcBef>
                <a:spcPts val="0"/>
              </a:spcBef>
              <a:spcAft>
                <a:spcPts val="0"/>
              </a:spcAft>
              <a:buClr>
                <a:srgbClr val="FFFFFF"/>
              </a:buClr>
              <a:buSzPts val="1400"/>
              <a:buNone/>
              <a:defRPr sz="2400" i="1" u="none" strike="noStrike" cap="none">
                <a:solidFill>
                  <a:srgbClr val="FFFFFF"/>
                </a:solidFill>
              </a:defRPr>
            </a:lvl8pPr>
            <a:lvl9pPr marR="0" lvl="8" algn="l" rtl="0">
              <a:lnSpc>
                <a:spcPct val="100000"/>
              </a:lnSpc>
              <a:spcBef>
                <a:spcPts val="0"/>
              </a:spcBef>
              <a:spcAft>
                <a:spcPts val="0"/>
              </a:spcAft>
              <a:buClr>
                <a:srgbClr val="FFFFFF"/>
              </a:buClr>
              <a:buSzPts val="1400"/>
              <a:buNone/>
              <a:defRPr sz="2400" i="1" u="none" strike="noStrike" cap="none">
                <a:solidFill>
                  <a:srgbClr val="FFFFFF"/>
                </a:solidFill>
              </a:defRPr>
            </a:lvl9pPr>
          </a:lstStyle>
          <a:p>
            <a:endParaRPr/>
          </a:p>
        </p:txBody>
      </p:sp>
      <p:sp>
        <p:nvSpPr>
          <p:cNvPr id="39" name="Google Shape;39;p5"/>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columns + ref">
  <p:cSld name="2_Left column Content + Ref_1">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0" y="-9515"/>
            <a:ext cx="9144000" cy="346500"/>
          </a:xfrm>
          <a:prstGeom prst="rect">
            <a:avLst/>
          </a:prstGeom>
          <a:solidFill>
            <a:srgbClr val="238BD7">
              <a:alpha val="9608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None/>
              <a:defRPr sz="2400" i="1" u="none" strike="noStrike" cap="none">
                <a:solidFill>
                  <a:srgbClr val="FFFFFF"/>
                </a:solidFill>
              </a:defRPr>
            </a:lvl1pPr>
            <a:lvl2pPr marR="0" lvl="1" algn="l" rtl="0">
              <a:lnSpc>
                <a:spcPct val="100000"/>
              </a:lnSpc>
              <a:spcBef>
                <a:spcPts val="0"/>
              </a:spcBef>
              <a:spcAft>
                <a:spcPts val="0"/>
              </a:spcAft>
              <a:buClr>
                <a:srgbClr val="FFFFFF"/>
              </a:buClr>
              <a:buSzPts val="1400"/>
              <a:buNone/>
              <a:defRPr sz="2400" i="1" u="none" strike="noStrike" cap="none">
                <a:solidFill>
                  <a:srgbClr val="FFFFFF"/>
                </a:solidFill>
              </a:defRPr>
            </a:lvl2pPr>
            <a:lvl3pPr marR="0" lvl="2" algn="l" rtl="0">
              <a:lnSpc>
                <a:spcPct val="100000"/>
              </a:lnSpc>
              <a:spcBef>
                <a:spcPts val="0"/>
              </a:spcBef>
              <a:spcAft>
                <a:spcPts val="0"/>
              </a:spcAft>
              <a:buClr>
                <a:srgbClr val="FFFFFF"/>
              </a:buClr>
              <a:buSzPts val="1400"/>
              <a:buNone/>
              <a:defRPr sz="2400" i="1" u="none" strike="noStrike" cap="none">
                <a:solidFill>
                  <a:srgbClr val="FFFFFF"/>
                </a:solidFill>
              </a:defRPr>
            </a:lvl3pPr>
            <a:lvl4pPr marR="0" lvl="3" algn="l" rtl="0">
              <a:lnSpc>
                <a:spcPct val="100000"/>
              </a:lnSpc>
              <a:spcBef>
                <a:spcPts val="0"/>
              </a:spcBef>
              <a:spcAft>
                <a:spcPts val="0"/>
              </a:spcAft>
              <a:buClr>
                <a:srgbClr val="FFFFFF"/>
              </a:buClr>
              <a:buSzPts val="1400"/>
              <a:buNone/>
              <a:defRPr sz="2400" i="1" u="none" strike="noStrike" cap="none">
                <a:solidFill>
                  <a:srgbClr val="FFFFFF"/>
                </a:solidFill>
              </a:defRPr>
            </a:lvl4pPr>
            <a:lvl5pPr marR="0" lvl="4" algn="l" rtl="0">
              <a:lnSpc>
                <a:spcPct val="100000"/>
              </a:lnSpc>
              <a:spcBef>
                <a:spcPts val="0"/>
              </a:spcBef>
              <a:spcAft>
                <a:spcPts val="0"/>
              </a:spcAft>
              <a:buClr>
                <a:srgbClr val="FFFFFF"/>
              </a:buClr>
              <a:buSzPts val="1400"/>
              <a:buNone/>
              <a:defRPr sz="2400" i="1" u="none" strike="noStrike" cap="none">
                <a:solidFill>
                  <a:srgbClr val="FFFFFF"/>
                </a:solidFill>
              </a:defRPr>
            </a:lvl5pPr>
            <a:lvl6pPr marR="0" lvl="5" algn="l" rtl="0">
              <a:lnSpc>
                <a:spcPct val="100000"/>
              </a:lnSpc>
              <a:spcBef>
                <a:spcPts val="0"/>
              </a:spcBef>
              <a:spcAft>
                <a:spcPts val="0"/>
              </a:spcAft>
              <a:buClr>
                <a:srgbClr val="FFFFFF"/>
              </a:buClr>
              <a:buSzPts val="1400"/>
              <a:buNone/>
              <a:defRPr sz="2400" i="1" u="none" strike="noStrike" cap="none">
                <a:solidFill>
                  <a:srgbClr val="FFFFFF"/>
                </a:solidFill>
              </a:defRPr>
            </a:lvl6pPr>
            <a:lvl7pPr marR="0" lvl="6" algn="l" rtl="0">
              <a:lnSpc>
                <a:spcPct val="100000"/>
              </a:lnSpc>
              <a:spcBef>
                <a:spcPts val="0"/>
              </a:spcBef>
              <a:spcAft>
                <a:spcPts val="0"/>
              </a:spcAft>
              <a:buClr>
                <a:srgbClr val="FFFFFF"/>
              </a:buClr>
              <a:buSzPts val="1400"/>
              <a:buNone/>
              <a:defRPr sz="2400" i="1" u="none" strike="noStrike" cap="none">
                <a:solidFill>
                  <a:srgbClr val="FFFFFF"/>
                </a:solidFill>
              </a:defRPr>
            </a:lvl7pPr>
            <a:lvl8pPr marR="0" lvl="7" algn="l" rtl="0">
              <a:lnSpc>
                <a:spcPct val="100000"/>
              </a:lnSpc>
              <a:spcBef>
                <a:spcPts val="0"/>
              </a:spcBef>
              <a:spcAft>
                <a:spcPts val="0"/>
              </a:spcAft>
              <a:buClr>
                <a:srgbClr val="FFFFFF"/>
              </a:buClr>
              <a:buSzPts val="1400"/>
              <a:buNone/>
              <a:defRPr sz="2400" i="1" u="none" strike="noStrike" cap="none">
                <a:solidFill>
                  <a:srgbClr val="FFFFFF"/>
                </a:solidFill>
              </a:defRPr>
            </a:lvl8pPr>
            <a:lvl9pPr marR="0" lvl="8" algn="l" rtl="0">
              <a:lnSpc>
                <a:spcPct val="100000"/>
              </a:lnSpc>
              <a:spcBef>
                <a:spcPts val="0"/>
              </a:spcBef>
              <a:spcAft>
                <a:spcPts val="0"/>
              </a:spcAft>
              <a:buClr>
                <a:srgbClr val="FFFFFF"/>
              </a:buClr>
              <a:buSzPts val="1400"/>
              <a:buNone/>
              <a:defRPr sz="2400" i="1" u="none" strike="noStrike" cap="none">
                <a:solidFill>
                  <a:srgbClr val="FFFFFF"/>
                </a:solidFill>
              </a:defRPr>
            </a:lvl9pPr>
          </a:lstStyle>
          <a:p>
            <a:endParaRPr/>
          </a:p>
        </p:txBody>
      </p:sp>
      <p:sp>
        <p:nvSpPr>
          <p:cNvPr id="42" name="Google Shape;42;p6"/>
          <p:cNvSpPr txBox="1">
            <a:spLocks noGrp="1"/>
          </p:cNvSpPr>
          <p:nvPr>
            <p:ph type="body" idx="1"/>
          </p:nvPr>
        </p:nvSpPr>
        <p:spPr>
          <a:xfrm>
            <a:off x="0" y="4958834"/>
            <a:ext cx="8610600" cy="184800"/>
          </a:xfrm>
          <a:prstGeom prst="rect">
            <a:avLst/>
          </a:prstGeom>
          <a:noFill/>
          <a:ln>
            <a:noFill/>
          </a:ln>
        </p:spPr>
        <p:txBody>
          <a:bodyPr spcFirstLastPara="1" wrap="square" lIns="91425" tIns="91425" rIns="91425" bIns="91425" anchor="b" anchorCtr="0">
            <a:noAutofit/>
          </a:bodyPr>
          <a:lstStyle>
            <a:lvl1pPr marL="457200" marR="0" lvl="0" indent="-292100" algn="l" rtl="0">
              <a:lnSpc>
                <a:spcPct val="100000"/>
              </a:lnSpc>
              <a:spcBef>
                <a:spcPts val="200"/>
              </a:spcBef>
              <a:spcAft>
                <a:spcPts val="0"/>
              </a:spcAft>
              <a:buClr>
                <a:srgbClr val="115588"/>
              </a:buClr>
              <a:buSzPts val="1000"/>
              <a:buFont typeface="Noto Sans Symbols"/>
              <a:buChar char="■"/>
              <a:defRPr sz="1000" b="0" i="0" u="none" strike="noStrike" cap="none">
                <a:solidFill>
                  <a:schemeClr val="dk1"/>
                </a:solidFill>
                <a:latin typeface="Arial"/>
                <a:ea typeface="Arial"/>
                <a:cs typeface="Arial"/>
                <a:sym typeface="Arial"/>
              </a:defRPr>
            </a:lvl1pPr>
            <a:lvl2pPr marL="914400" marR="0" lvl="1" indent="-292100" algn="l" rtl="0">
              <a:lnSpc>
                <a:spcPct val="100000"/>
              </a:lnSpc>
              <a:spcBef>
                <a:spcPts val="360"/>
              </a:spcBef>
              <a:spcAft>
                <a:spcPts val="0"/>
              </a:spcAft>
              <a:buClr>
                <a:srgbClr val="115588"/>
              </a:buClr>
              <a:buSzPts val="1000"/>
              <a:buFont typeface="Noto Sans Symbols"/>
              <a:buChar char="❑"/>
              <a:defRPr sz="1000" b="0" i="0" u="none" strike="noStrike" cap="none">
                <a:solidFill>
                  <a:schemeClr val="dk1"/>
                </a:solidFill>
                <a:latin typeface="Arial"/>
                <a:ea typeface="Arial"/>
                <a:cs typeface="Arial"/>
                <a:sym typeface="Arial"/>
              </a:defRPr>
            </a:lvl2pPr>
            <a:lvl3pPr marL="1371600" marR="0" lvl="2" indent="-292100" algn="l" rtl="0">
              <a:lnSpc>
                <a:spcPct val="100000"/>
              </a:lnSpc>
              <a:spcBef>
                <a:spcPts val="320"/>
              </a:spcBef>
              <a:spcAft>
                <a:spcPts val="0"/>
              </a:spcAft>
              <a:buClr>
                <a:srgbClr val="115588"/>
              </a:buClr>
              <a:buSzPts val="1000"/>
              <a:buFont typeface="Times"/>
              <a:buChar char="•"/>
              <a:defRPr sz="1000" b="0" i="0" u="none" strike="noStrike" cap="none">
                <a:solidFill>
                  <a:schemeClr val="dk1"/>
                </a:solidFill>
                <a:latin typeface="Arial"/>
                <a:ea typeface="Arial"/>
                <a:cs typeface="Arial"/>
                <a:sym typeface="Arial"/>
              </a:defRPr>
            </a:lvl3pPr>
            <a:lvl4pPr marL="1828800" marR="0" lvl="3" indent="-292100" algn="l" rtl="0">
              <a:lnSpc>
                <a:spcPct val="100000"/>
              </a:lnSpc>
              <a:spcBef>
                <a:spcPts val="320"/>
              </a:spcBef>
              <a:spcAft>
                <a:spcPts val="0"/>
              </a:spcAft>
              <a:buClr>
                <a:srgbClr val="006600"/>
              </a:buClr>
              <a:buSzPts val="1000"/>
              <a:buFont typeface="Noto Sans Symbols"/>
              <a:buChar char="■"/>
              <a:defRPr sz="1000" b="0" i="0" u="none" strike="noStrike" cap="none">
                <a:solidFill>
                  <a:schemeClr val="dk1"/>
                </a:solidFill>
                <a:latin typeface="Arial"/>
                <a:ea typeface="Arial"/>
                <a:cs typeface="Arial"/>
                <a:sym typeface="Arial"/>
              </a:defRPr>
            </a:lvl4pPr>
            <a:lvl5pPr marL="2286000" marR="0" lvl="4" indent="-292100" algn="l" rtl="0">
              <a:lnSpc>
                <a:spcPct val="100000"/>
              </a:lnSpc>
              <a:spcBef>
                <a:spcPts val="32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5pPr>
            <a:lvl6pPr marL="2743200" marR="0" lvl="5"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9pPr>
          </a:lstStyle>
          <a:p>
            <a:endParaRPr/>
          </a:p>
        </p:txBody>
      </p:sp>
      <p:sp>
        <p:nvSpPr>
          <p:cNvPr id="43" name="Google Shape;43;p6"/>
          <p:cNvSpPr txBox="1">
            <a:spLocks noGrp="1"/>
          </p:cNvSpPr>
          <p:nvPr>
            <p:ph type="body" idx="2"/>
          </p:nvPr>
        </p:nvSpPr>
        <p:spPr>
          <a:xfrm>
            <a:off x="228600" y="436378"/>
            <a:ext cx="4286400" cy="4270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44" name="Google Shape;44;p6"/>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
        <p:nvSpPr>
          <p:cNvPr id="45" name="Google Shape;45;p6"/>
          <p:cNvSpPr txBox="1">
            <a:spLocks noGrp="1"/>
          </p:cNvSpPr>
          <p:nvPr>
            <p:ph type="body" idx="3"/>
          </p:nvPr>
        </p:nvSpPr>
        <p:spPr>
          <a:xfrm>
            <a:off x="4734625" y="436378"/>
            <a:ext cx="4286400" cy="4270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columns">
  <p:cSld name="2_Left column Content + Ref_1_2">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0" y="-9515"/>
            <a:ext cx="9144000" cy="346500"/>
          </a:xfrm>
          <a:prstGeom prst="rect">
            <a:avLst/>
          </a:prstGeom>
          <a:solidFill>
            <a:srgbClr val="238BD7">
              <a:alpha val="9608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None/>
              <a:defRPr sz="2400" i="1" u="none" strike="noStrike" cap="none">
                <a:solidFill>
                  <a:srgbClr val="FFFFFF"/>
                </a:solidFill>
              </a:defRPr>
            </a:lvl1pPr>
            <a:lvl2pPr marR="0" lvl="1" algn="l" rtl="0">
              <a:lnSpc>
                <a:spcPct val="100000"/>
              </a:lnSpc>
              <a:spcBef>
                <a:spcPts val="0"/>
              </a:spcBef>
              <a:spcAft>
                <a:spcPts val="0"/>
              </a:spcAft>
              <a:buClr>
                <a:srgbClr val="FFFFFF"/>
              </a:buClr>
              <a:buSzPts val="1400"/>
              <a:buNone/>
              <a:defRPr sz="2400" i="1" u="none" strike="noStrike" cap="none">
                <a:solidFill>
                  <a:srgbClr val="FFFFFF"/>
                </a:solidFill>
              </a:defRPr>
            </a:lvl2pPr>
            <a:lvl3pPr marR="0" lvl="2" algn="l" rtl="0">
              <a:lnSpc>
                <a:spcPct val="100000"/>
              </a:lnSpc>
              <a:spcBef>
                <a:spcPts val="0"/>
              </a:spcBef>
              <a:spcAft>
                <a:spcPts val="0"/>
              </a:spcAft>
              <a:buClr>
                <a:srgbClr val="FFFFFF"/>
              </a:buClr>
              <a:buSzPts val="1400"/>
              <a:buNone/>
              <a:defRPr sz="2400" i="1" u="none" strike="noStrike" cap="none">
                <a:solidFill>
                  <a:srgbClr val="FFFFFF"/>
                </a:solidFill>
              </a:defRPr>
            </a:lvl3pPr>
            <a:lvl4pPr marR="0" lvl="3" algn="l" rtl="0">
              <a:lnSpc>
                <a:spcPct val="100000"/>
              </a:lnSpc>
              <a:spcBef>
                <a:spcPts val="0"/>
              </a:spcBef>
              <a:spcAft>
                <a:spcPts val="0"/>
              </a:spcAft>
              <a:buClr>
                <a:srgbClr val="FFFFFF"/>
              </a:buClr>
              <a:buSzPts val="1400"/>
              <a:buNone/>
              <a:defRPr sz="2400" i="1" u="none" strike="noStrike" cap="none">
                <a:solidFill>
                  <a:srgbClr val="FFFFFF"/>
                </a:solidFill>
              </a:defRPr>
            </a:lvl4pPr>
            <a:lvl5pPr marR="0" lvl="4" algn="l" rtl="0">
              <a:lnSpc>
                <a:spcPct val="100000"/>
              </a:lnSpc>
              <a:spcBef>
                <a:spcPts val="0"/>
              </a:spcBef>
              <a:spcAft>
                <a:spcPts val="0"/>
              </a:spcAft>
              <a:buClr>
                <a:srgbClr val="FFFFFF"/>
              </a:buClr>
              <a:buSzPts val="1400"/>
              <a:buNone/>
              <a:defRPr sz="2400" i="1" u="none" strike="noStrike" cap="none">
                <a:solidFill>
                  <a:srgbClr val="FFFFFF"/>
                </a:solidFill>
              </a:defRPr>
            </a:lvl5pPr>
            <a:lvl6pPr marR="0" lvl="5" algn="l" rtl="0">
              <a:lnSpc>
                <a:spcPct val="100000"/>
              </a:lnSpc>
              <a:spcBef>
                <a:spcPts val="0"/>
              </a:spcBef>
              <a:spcAft>
                <a:spcPts val="0"/>
              </a:spcAft>
              <a:buClr>
                <a:srgbClr val="FFFFFF"/>
              </a:buClr>
              <a:buSzPts val="1400"/>
              <a:buNone/>
              <a:defRPr sz="2400" i="1" u="none" strike="noStrike" cap="none">
                <a:solidFill>
                  <a:srgbClr val="FFFFFF"/>
                </a:solidFill>
              </a:defRPr>
            </a:lvl6pPr>
            <a:lvl7pPr marR="0" lvl="6" algn="l" rtl="0">
              <a:lnSpc>
                <a:spcPct val="100000"/>
              </a:lnSpc>
              <a:spcBef>
                <a:spcPts val="0"/>
              </a:spcBef>
              <a:spcAft>
                <a:spcPts val="0"/>
              </a:spcAft>
              <a:buClr>
                <a:srgbClr val="FFFFFF"/>
              </a:buClr>
              <a:buSzPts val="1400"/>
              <a:buNone/>
              <a:defRPr sz="2400" i="1" u="none" strike="noStrike" cap="none">
                <a:solidFill>
                  <a:srgbClr val="FFFFFF"/>
                </a:solidFill>
              </a:defRPr>
            </a:lvl7pPr>
            <a:lvl8pPr marR="0" lvl="7" algn="l" rtl="0">
              <a:lnSpc>
                <a:spcPct val="100000"/>
              </a:lnSpc>
              <a:spcBef>
                <a:spcPts val="0"/>
              </a:spcBef>
              <a:spcAft>
                <a:spcPts val="0"/>
              </a:spcAft>
              <a:buClr>
                <a:srgbClr val="FFFFFF"/>
              </a:buClr>
              <a:buSzPts val="1400"/>
              <a:buNone/>
              <a:defRPr sz="2400" i="1" u="none" strike="noStrike" cap="none">
                <a:solidFill>
                  <a:srgbClr val="FFFFFF"/>
                </a:solidFill>
              </a:defRPr>
            </a:lvl8pPr>
            <a:lvl9pPr marR="0" lvl="8" algn="l" rtl="0">
              <a:lnSpc>
                <a:spcPct val="100000"/>
              </a:lnSpc>
              <a:spcBef>
                <a:spcPts val="0"/>
              </a:spcBef>
              <a:spcAft>
                <a:spcPts val="0"/>
              </a:spcAft>
              <a:buClr>
                <a:srgbClr val="FFFFFF"/>
              </a:buClr>
              <a:buSzPts val="1400"/>
              <a:buNone/>
              <a:defRPr sz="2400" i="1" u="none" strike="noStrike" cap="none">
                <a:solidFill>
                  <a:srgbClr val="FFFFFF"/>
                </a:solidFill>
              </a:defRPr>
            </a:lvl9pPr>
          </a:lstStyle>
          <a:p>
            <a:endParaRPr/>
          </a:p>
        </p:txBody>
      </p:sp>
      <p:sp>
        <p:nvSpPr>
          <p:cNvPr id="48" name="Google Shape;48;p7"/>
          <p:cNvSpPr txBox="1">
            <a:spLocks noGrp="1"/>
          </p:cNvSpPr>
          <p:nvPr>
            <p:ph type="body" idx="1"/>
          </p:nvPr>
        </p:nvSpPr>
        <p:spPr>
          <a:xfrm>
            <a:off x="228600" y="436378"/>
            <a:ext cx="4286400" cy="4270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49" name="Google Shape;49;p7"/>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
        <p:nvSpPr>
          <p:cNvPr id="50" name="Google Shape;50;p7"/>
          <p:cNvSpPr txBox="1">
            <a:spLocks noGrp="1"/>
          </p:cNvSpPr>
          <p:nvPr>
            <p:ph type="body" idx="2"/>
          </p:nvPr>
        </p:nvSpPr>
        <p:spPr>
          <a:xfrm>
            <a:off x="4734625" y="436378"/>
            <a:ext cx="4286400" cy="4270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Diapositive de titre">
  <p:cSld name="1_Diapositive de titre">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153988" y="1958340"/>
            <a:ext cx="8839200" cy="10974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2600"/>
              <a:buFont typeface="Arial"/>
              <a:buNone/>
              <a:defRPr sz="2600" b="1"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9pPr>
          </a:lstStyle>
          <a:p>
            <a:endParaRPr/>
          </a:p>
        </p:txBody>
      </p:sp>
      <p:sp>
        <p:nvSpPr>
          <p:cNvPr id="53" name="Google Shape;53;p8"/>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 1 column - no footer">
  <p:cSld name="OBJECT_1">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0" y="-9515"/>
            <a:ext cx="9144000" cy="346500"/>
          </a:xfrm>
          <a:prstGeom prst="rect">
            <a:avLst/>
          </a:prstGeom>
          <a:solidFill>
            <a:srgbClr val="238BD7">
              <a:alpha val="9608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58" name="Google Shape;58;p10"/>
          <p:cNvSpPr txBox="1">
            <a:spLocks noGrp="1"/>
          </p:cNvSpPr>
          <p:nvPr>
            <p:ph type="body" idx="1"/>
          </p:nvPr>
        </p:nvSpPr>
        <p:spPr>
          <a:xfrm>
            <a:off x="228600" y="453625"/>
            <a:ext cx="8726400" cy="41694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800"/>
              </a:spcBef>
              <a:spcAft>
                <a:spcPts val="0"/>
              </a:spcAft>
              <a:buClr>
                <a:srgbClr val="115588"/>
              </a:buClr>
              <a:buSzPts val="1600"/>
              <a:buFont typeface="Noto Sans Symbols"/>
              <a:buChar char="■"/>
              <a:defRPr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b="0" i="0" u="none" strike="noStrike" cap="none">
                <a:solidFill>
                  <a:schemeClr val="dk1"/>
                </a:solidFill>
                <a:latin typeface="Arial"/>
                <a:ea typeface="Arial"/>
                <a:cs typeface="Arial"/>
                <a:sym typeface="Arial"/>
              </a:defRPr>
            </a:lvl2pPr>
            <a:lvl3pPr marL="1371600" marR="0" lvl="2" indent="-317500" algn="l" rtl="0">
              <a:lnSpc>
                <a:spcPct val="100000"/>
              </a:lnSpc>
              <a:spcBef>
                <a:spcPts val="0"/>
              </a:spcBef>
              <a:spcAft>
                <a:spcPts val="0"/>
              </a:spcAft>
              <a:buClr>
                <a:srgbClr val="115588"/>
              </a:buClr>
              <a:buSzPts val="1400"/>
              <a:buFont typeface="Times"/>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0"/>
              </a:spcBef>
              <a:spcAft>
                <a:spcPts val="0"/>
              </a:spcAft>
              <a:buClr>
                <a:srgbClr val="006600"/>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0"/>
              </a:spcBef>
              <a:spcAft>
                <a:spcPts val="0"/>
              </a:spcAft>
              <a:buClr>
                <a:schemeClr val="accent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6pPr>
            <a:lvl7pPr marL="3200400" marR="0" lvl="6"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7pPr>
            <a:lvl8pPr marL="3657600" marR="0" lvl="7"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8pPr>
            <a:lvl9pPr marL="4114800" marR="0" lvl="8"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9pPr>
          </a:lstStyle>
          <a:p>
            <a:endParaRPr/>
          </a:p>
        </p:txBody>
      </p:sp>
      <p:sp>
        <p:nvSpPr>
          <p:cNvPr id="59" name="Google Shape;59;p10"/>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Right column Content">
  <p:cSld name="1_Right column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62" name="Google Shape;62;p11"/>
          <p:cNvSpPr txBox="1">
            <a:spLocks noGrp="1"/>
          </p:cNvSpPr>
          <p:nvPr>
            <p:ph type="body" idx="1"/>
          </p:nvPr>
        </p:nvSpPr>
        <p:spPr>
          <a:xfrm>
            <a:off x="4644000" y="519525"/>
            <a:ext cx="4286400" cy="4192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63" name="Google Shape;63;p11"/>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cxnSp>
        <p:nvCxnSpPr>
          <p:cNvPr id="64" name="Google Shape;64;p11"/>
          <p:cNvCxnSpPr/>
          <p:nvPr/>
        </p:nvCxnSpPr>
        <p:spPr>
          <a:xfrm>
            <a:off x="248100" y="4719350"/>
            <a:ext cx="8687400" cy="0"/>
          </a:xfrm>
          <a:prstGeom prst="straightConnector1">
            <a:avLst/>
          </a:prstGeom>
          <a:noFill/>
          <a:ln w="9525" cap="flat" cmpd="sng">
            <a:solidFill>
              <a:srgbClr val="238BD7"/>
            </a:solidFill>
            <a:prstDash val="solid"/>
            <a:round/>
            <a:headEnd type="none" w="sm" len="sm"/>
            <a:tailEnd type="none" w="sm" len="sm"/>
          </a:ln>
        </p:spPr>
      </p:cxnSp>
      <p:sp>
        <p:nvSpPr>
          <p:cNvPr id="65" name="Google Shape;65;p11"/>
          <p:cNvSpPr txBox="1"/>
          <p:nvPr/>
        </p:nvSpPr>
        <p:spPr>
          <a:xfrm>
            <a:off x="3999375" y="4815675"/>
            <a:ext cx="4308300" cy="25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i="1">
                <a:solidFill>
                  <a:srgbClr val="666666"/>
                </a:solidFill>
              </a:rPr>
              <a:t>Formation R Shiny, Institut Pasteur, 9-10 juillet 2019</a:t>
            </a:r>
            <a:endParaRPr sz="1200" b="0" i="1" u="none" strike="noStrike" cap="none">
              <a:solidFill>
                <a:srgbClr val="666666"/>
              </a:solidFill>
              <a:latin typeface="Arial"/>
              <a:ea typeface="Arial"/>
              <a:cs typeface="Arial"/>
              <a:sym typeface="Arial"/>
            </a:endParaRPr>
          </a:p>
        </p:txBody>
      </p:sp>
      <p:grpSp>
        <p:nvGrpSpPr>
          <p:cNvPr id="66" name="Google Shape;66;p11"/>
          <p:cNvGrpSpPr/>
          <p:nvPr/>
        </p:nvGrpSpPr>
        <p:grpSpPr>
          <a:xfrm>
            <a:off x="312351" y="4732614"/>
            <a:ext cx="3465884" cy="422797"/>
            <a:chOff x="312351" y="4732614"/>
            <a:chExt cx="3465884" cy="422797"/>
          </a:xfrm>
        </p:grpSpPr>
        <p:pic>
          <p:nvPicPr>
            <p:cNvPr id="67" name="Google Shape;67;p11"/>
            <p:cNvPicPr preferRelativeResize="0"/>
            <p:nvPr/>
          </p:nvPicPr>
          <p:blipFill>
            <a:blip r:embed="rId2">
              <a:alphaModFix/>
            </a:blip>
            <a:stretch>
              <a:fillRect/>
            </a:stretch>
          </p:blipFill>
          <p:spPr>
            <a:xfrm>
              <a:off x="312351" y="4751989"/>
              <a:ext cx="648677" cy="384049"/>
            </a:xfrm>
            <a:prstGeom prst="rect">
              <a:avLst/>
            </a:prstGeom>
            <a:noFill/>
            <a:ln>
              <a:noFill/>
            </a:ln>
          </p:spPr>
        </p:pic>
        <p:pic>
          <p:nvPicPr>
            <p:cNvPr id="68" name="Google Shape;68;p11"/>
            <p:cNvPicPr preferRelativeResize="0"/>
            <p:nvPr/>
          </p:nvPicPr>
          <p:blipFill>
            <a:blip r:embed="rId3">
              <a:alphaModFix/>
            </a:blip>
            <a:stretch>
              <a:fillRect/>
            </a:stretch>
          </p:blipFill>
          <p:spPr>
            <a:xfrm>
              <a:off x="1246400" y="4734805"/>
              <a:ext cx="772662" cy="418417"/>
            </a:xfrm>
            <a:prstGeom prst="rect">
              <a:avLst/>
            </a:prstGeom>
            <a:noFill/>
            <a:ln>
              <a:noFill/>
            </a:ln>
          </p:spPr>
        </p:pic>
        <p:pic>
          <p:nvPicPr>
            <p:cNvPr id="69" name="Google Shape;69;p11"/>
            <p:cNvPicPr preferRelativeResize="0"/>
            <p:nvPr/>
          </p:nvPicPr>
          <p:blipFill>
            <a:blip r:embed="rId4">
              <a:alphaModFix/>
            </a:blip>
            <a:stretch>
              <a:fillRect/>
            </a:stretch>
          </p:blipFill>
          <p:spPr>
            <a:xfrm>
              <a:off x="2014072" y="4732614"/>
              <a:ext cx="422790" cy="422797"/>
            </a:xfrm>
            <a:prstGeom prst="rect">
              <a:avLst/>
            </a:prstGeom>
            <a:noFill/>
            <a:ln>
              <a:noFill/>
            </a:ln>
          </p:spPr>
        </p:pic>
        <p:pic>
          <p:nvPicPr>
            <p:cNvPr id="70" name="Google Shape;70;p11"/>
            <p:cNvPicPr preferRelativeResize="0"/>
            <p:nvPr/>
          </p:nvPicPr>
          <p:blipFill>
            <a:blip r:embed="rId5">
              <a:alphaModFix/>
            </a:blip>
            <a:stretch>
              <a:fillRect/>
            </a:stretch>
          </p:blipFill>
          <p:spPr>
            <a:xfrm>
              <a:off x="2513051" y="4792513"/>
              <a:ext cx="1265184" cy="303000"/>
            </a:xfrm>
            <a:prstGeom prst="rect">
              <a:avLst/>
            </a:prstGeom>
            <a:noFill/>
            <a:ln>
              <a:noFill/>
            </a:ln>
          </p:spPr>
        </p:pic>
      </p:gr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None/>
              <a:defRPr sz="2400" b="1" i="1" u="none" strike="noStrike" cap="none">
                <a:solidFill>
                  <a:srgbClr val="FFFFFF"/>
                </a:solidFill>
              </a:defRPr>
            </a:lvl1pPr>
            <a:lvl2pPr marR="0" lvl="1"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2pPr>
            <a:lvl3pPr marR="0" lvl="2"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3pPr>
            <a:lvl4pPr marR="0" lvl="3"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4pPr>
            <a:lvl5pPr marR="0" lvl="4"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5pPr>
            <a:lvl6pPr marR="0" lvl="5"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6pPr>
            <a:lvl7pPr marR="0" lvl="6"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7pPr>
            <a:lvl8pPr marR="0" lvl="7"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8pPr>
            <a:lvl9pPr marR="0" lvl="8"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228600" y="418675"/>
            <a:ext cx="8726400" cy="38631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360"/>
              </a:spcBef>
              <a:spcAft>
                <a:spcPts val="0"/>
              </a:spcAft>
              <a:buClr>
                <a:srgbClr val="115588"/>
              </a:buClr>
              <a:buSzPts val="1600"/>
              <a:buFont typeface="Nunito Light"/>
              <a:buChar char="■"/>
              <a:defRPr sz="1600" i="0" u="none" strike="noStrike" cap="none">
                <a:solidFill>
                  <a:schemeClr val="dk1"/>
                </a:solidFill>
                <a:latin typeface="Nunito Light"/>
                <a:ea typeface="Nunito Light"/>
                <a:cs typeface="Nunito Light"/>
                <a:sym typeface="Nunito Light"/>
              </a:defRPr>
            </a:lvl1pPr>
            <a:lvl2pPr marL="914400" marR="0" lvl="1" indent="-279400" algn="l" rtl="0">
              <a:lnSpc>
                <a:spcPct val="100000"/>
              </a:lnSpc>
              <a:spcBef>
                <a:spcPts val="0"/>
              </a:spcBef>
              <a:spcAft>
                <a:spcPts val="0"/>
              </a:spcAft>
              <a:buClr>
                <a:srgbClr val="115588"/>
              </a:buClr>
              <a:buSzPts val="800"/>
              <a:buFont typeface="Nunito Light"/>
              <a:buChar char="❑"/>
              <a:defRPr sz="1600" i="0" u="none" strike="noStrike" cap="none">
                <a:solidFill>
                  <a:schemeClr val="dk1"/>
                </a:solidFill>
                <a:latin typeface="Nunito Light"/>
                <a:ea typeface="Nunito Light"/>
                <a:cs typeface="Nunito Light"/>
                <a:sym typeface="Nunito Light"/>
              </a:defRPr>
            </a:lvl2pPr>
            <a:lvl3pPr marL="1371600" marR="0" lvl="2" indent="-355600" algn="l" rtl="0">
              <a:lnSpc>
                <a:spcPct val="100000"/>
              </a:lnSpc>
              <a:spcBef>
                <a:spcPts val="0"/>
              </a:spcBef>
              <a:spcAft>
                <a:spcPts val="0"/>
              </a:spcAft>
              <a:buClr>
                <a:srgbClr val="115588"/>
              </a:buClr>
              <a:buSzPts val="2000"/>
              <a:buFont typeface="Nunito Light"/>
              <a:buChar char="•"/>
              <a:defRPr sz="1600" i="0" u="none" strike="noStrike" cap="none">
                <a:solidFill>
                  <a:schemeClr val="dk1"/>
                </a:solidFill>
                <a:latin typeface="Nunito Light"/>
                <a:ea typeface="Nunito Light"/>
                <a:cs typeface="Nunito Light"/>
                <a:sym typeface="Nunito Light"/>
              </a:defRPr>
            </a:lvl3pPr>
            <a:lvl4pPr marL="1828800" marR="0" lvl="3" indent="-284480" algn="l" rtl="0">
              <a:lnSpc>
                <a:spcPct val="100000"/>
              </a:lnSpc>
              <a:spcBef>
                <a:spcPts val="0"/>
              </a:spcBef>
              <a:spcAft>
                <a:spcPts val="0"/>
              </a:spcAft>
              <a:buClr>
                <a:srgbClr val="006600"/>
              </a:buClr>
              <a:buSzPts val="880"/>
              <a:buFont typeface="Nunito Light"/>
              <a:buChar char="■"/>
              <a:defRPr sz="1600" i="0" u="none" strike="noStrike" cap="none">
                <a:solidFill>
                  <a:schemeClr val="dk1"/>
                </a:solidFill>
                <a:latin typeface="Nunito Light"/>
                <a:ea typeface="Nunito Light"/>
                <a:cs typeface="Nunito Light"/>
                <a:sym typeface="Nunito Light"/>
              </a:defRPr>
            </a:lvl4pPr>
            <a:lvl5pPr marL="2286000" marR="0" lvl="4" indent="-279400" algn="l" rtl="0">
              <a:lnSpc>
                <a:spcPct val="100000"/>
              </a:lnSpc>
              <a:spcBef>
                <a:spcPts val="0"/>
              </a:spcBef>
              <a:spcAft>
                <a:spcPts val="0"/>
              </a:spcAft>
              <a:buClr>
                <a:schemeClr val="accent1"/>
              </a:buClr>
              <a:buSzPts val="800"/>
              <a:buFont typeface="Nunito Light"/>
              <a:buChar char="■"/>
              <a:defRPr sz="1600" i="0" u="none" strike="noStrike" cap="none">
                <a:solidFill>
                  <a:schemeClr val="dk1"/>
                </a:solidFill>
                <a:latin typeface="Nunito Light"/>
                <a:ea typeface="Nunito Light"/>
                <a:cs typeface="Nunito Light"/>
                <a:sym typeface="Nunito Light"/>
              </a:defRPr>
            </a:lvl5pPr>
            <a:lvl6pPr marL="2743200" marR="0" lvl="5" indent="-273050" algn="l" rtl="0">
              <a:lnSpc>
                <a:spcPct val="100000"/>
              </a:lnSpc>
              <a:spcBef>
                <a:spcPts val="0"/>
              </a:spcBef>
              <a:spcAft>
                <a:spcPts val="0"/>
              </a:spcAft>
              <a:buClr>
                <a:schemeClr val="accent1"/>
              </a:buClr>
              <a:buSzPts val="700"/>
              <a:buFont typeface="Nunito Light"/>
              <a:buChar char="■"/>
              <a:defRPr sz="1400" i="0" u="none" strike="noStrike" cap="none">
                <a:solidFill>
                  <a:schemeClr val="dk1"/>
                </a:solidFill>
                <a:latin typeface="Nunito Light"/>
                <a:ea typeface="Nunito Light"/>
                <a:cs typeface="Nunito Light"/>
                <a:sym typeface="Nunito Light"/>
              </a:defRPr>
            </a:lvl6pPr>
            <a:lvl7pPr marL="3200400" marR="0" lvl="6" indent="-273050" algn="l" rtl="0">
              <a:lnSpc>
                <a:spcPct val="100000"/>
              </a:lnSpc>
              <a:spcBef>
                <a:spcPts val="0"/>
              </a:spcBef>
              <a:spcAft>
                <a:spcPts val="0"/>
              </a:spcAft>
              <a:buClr>
                <a:schemeClr val="accent1"/>
              </a:buClr>
              <a:buSzPts val="700"/>
              <a:buFont typeface="Nunito Light"/>
              <a:buChar char="■"/>
              <a:defRPr sz="1400" i="0" u="none" strike="noStrike" cap="none">
                <a:solidFill>
                  <a:schemeClr val="dk1"/>
                </a:solidFill>
                <a:latin typeface="Nunito Light"/>
                <a:ea typeface="Nunito Light"/>
                <a:cs typeface="Nunito Light"/>
                <a:sym typeface="Nunito Light"/>
              </a:defRPr>
            </a:lvl7pPr>
            <a:lvl8pPr marL="3657600" marR="0" lvl="7" indent="-273050" algn="l" rtl="0">
              <a:lnSpc>
                <a:spcPct val="100000"/>
              </a:lnSpc>
              <a:spcBef>
                <a:spcPts val="0"/>
              </a:spcBef>
              <a:spcAft>
                <a:spcPts val="0"/>
              </a:spcAft>
              <a:buClr>
                <a:schemeClr val="accent1"/>
              </a:buClr>
              <a:buSzPts val="700"/>
              <a:buFont typeface="Nunito Light"/>
              <a:buChar char="■"/>
              <a:defRPr sz="1400" i="0" u="none" strike="noStrike" cap="none">
                <a:solidFill>
                  <a:schemeClr val="dk1"/>
                </a:solidFill>
                <a:latin typeface="Nunito Light"/>
                <a:ea typeface="Nunito Light"/>
                <a:cs typeface="Nunito Light"/>
                <a:sym typeface="Nunito Light"/>
              </a:defRPr>
            </a:lvl8pPr>
            <a:lvl9pPr marL="4114800" marR="0" lvl="8" indent="-273050" algn="l" rtl="0">
              <a:lnSpc>
                <a:spcPct val="100000"/>
              </a:lnSpc>
              <a:spcBef>
                <a:spcPts val="0"/>
              </a:spcBef>
              <a:spcAft>
                <a:spcPts val="0"/>
              </a:spcAft>
              <a:buClr>
                <a:schemeClr val="accent1"/>
              </a:buClr>
              <a:buSzPts val="700"/>
              <a:buFont typeface="Nunito Light"/>
              <a:buChar char="■"/>
              <a:defRPr sz="1400" i="0" u="none" strike="noStrike" cap="none">
                <a:solidFill>
                  <a:schemeClr val="dk1"/>
                </a:solidFill>
                <a:latin typeface="Nunito Light"/>
                <a:ea typeface="Nunito Light"/>
                <a:cs typeface="Nunito Light"/>
                <a:sym typeface="Nunito Light"/>
              </a:defRPr>
            </a:lvl9pPr>
          </a:lstStyle>
          <a:p>
            <a:endParaRPr/>
          </a:p>
        </p:txBody>
      </p:sp>
      <p:sp>
        <p:nvSpPr>
          <p:cNvPr id="8" name="Google Shape;8;p1"/>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
        <p:nvSpPr>
          <p:cNvPr id="9" name="Google Shape;9;p1"/>
          <p:cNvSpPr/>
          <p:nvPr/>
        </p:nvSpPr>
        <p:spPr>
          <a:xfrm>
            <a:off x="2344738" y="-291703"/>
            <a:ext cx="1842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1"/>
          <p:cNvSpPr/>
          <p:nvPr/>
        </p:nvSpPr>
        <p:spPr>
          <a:xfrm>
            <a:off x="2344738" y="-291703"/>
            <a:ext cx="1842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2" r:id="rId12"/>
    <p:sldLayoutId id="2147483663" r:id="rId13"/>
    <p:sldLayoutId id="2147483664" r:id="rId14"/>
    <p:sldLayoutId id="2147483665" r:id="rId15"/>
    <p:sldLayoutId id="2147483667" r:id="rId16"/>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inyurl.com/ifb-shiny19-gslid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shinyapps.io/"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malabat.shinyapps.io/shiny/"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hyperlink" Target="http://hub05.hosting.pasteur.fr:443/"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hyperlink" Target="http://hub05.hosting.pasteur.fr:8000/xian/"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hyperlink" Target="http://sherpa.pasteur.fr/"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hub05.hosting.pasteur.fr:8080/"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hyperlink" Target="https://biosphere.france-bioinformatique.fr/cloudweb/login/" TargetMode="External"/><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hyperlink" Target="https://biosphere.france-bioinformatique.fr/catalogue/" TargetMode="External"/><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1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1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1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1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plot.ly/ggplot2/getting-started/"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hiny.rstudio.com/gallery/" TargetMode="External"/><Relationship Id="rId2" Type="http://schemas.openxmlformats.org/officeDocument/2006/relationships/hyperlink" Target="https://github.com/IFB-ElixirFr/IFB_Shiny_training" TargetMode="External"/><Relationship Id="rId1" Type="http://schemas.openxmlformats.org/officeDocument/2006/relationships/slideLayout" Target="../slideLayouts/slideLayout2.xml"/><Relationship Id="rId6" Type="http://schemas.openxmlformats.org/officeDocument/2006/relationships/hyperlink" Target="https://thinkr.fr/pdf/shiny-french-cheatsheet.pdf" TargetMode="External"/><Relationship Id="rId5" Type="http://schemas.openxmlformats.org/officeDocument/2006/relationships/hyperlink" Target="https://shiny.rstudio.com/images/shiny-cheatsheet.pdf" TargetMode="External"/><Relationship Id="rId4" Type="http://schemas.openxmlformats.org/officeDocument/2006/relationships/hyperlink" Target="https://shiny.rstudio.com/gallery/widget-gallery.html"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IFB-ElixirFr/IFB_Shiny_training/tree/master/exercise1" TargetMode="External"/><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ctrTitle"/>
          </p:nvPr>
        </p:nvSpPr>
        <p:spPr>
          <a:xfrm>
            <a:off x="153988" y="1325880"/>
            <a:ext cx="8839200" cy="19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solidFill>
                  <a:srgbClr val="FFFFFF"/>
                </a:solidFill>
              </a:rPr>
              <a:t>Formation R-Shiny</a:t>
            </a:r>
            <a:endParaRPr>
              <a:solidFill>
                <a:srgbClr val="FFFFFF"/>
              </a:solidFill>
            </a:endParaRPr>
          </a:p>
          <a:p>
            <a:pPr marL="0" lvl="0" indent="0" algn="ctr" rtl="0">
              <a:spcBef>
                <a:spcPts val="0"/>
              </a:spcBef>
              <a:spcAft>
                <a:spcPts val="0"/>
              </a:spcAft>
              <a:buNone/>
            </a:pPr>
            <a:endParaRPr sz="1600">
              <a:solidFill>
                <a:srgbClr val="FFFFFF"/>
              </a:solidFill>
            </a:endParaRPr>
          </a:p>
          <a:p>
            <a:pPr marL="0" lvl="0" indent="0" algn="ctr" rtl="0">
              <a:spcBef>
                <a:spcPts val="0"/>
              </a:spcBef>
              <a:spcAft>
                <a:spcPts val="0"/>
              </a:spcAft>
              <a:buNone/>
            </a:pPr>
            <a:r>
              <a:rPr lang="fr" sz="1600" u="sng">
                <a:solidFill>
                  <a:srgbClr val="FFFF00"/>
                </a:solidFill>
                <a:hlinkClick r:id="rId3"/>
              </a:rPr>
              <a:t>https://tinyurl.com/ifb-shiny19-gslides</a:t>
            </a:r>
            <a:endParaRPr sz="1600">
              <a:solidFill>
                <a:srgbClr val="FFFF00"/>
              </a:solidFill>
            </a:endParaRPr>
          </a:p>
        </p:txBody>
      </p:sp>
      <p:sp>
        <p:nvSpPr>
          <p:cNvPr id="126" name="Google Shape;126;p20"/>
          <p:cNvSpPr txBox="1">
            <a:spLocks noGrp="1"/>
          </p:cNvSpPr>
          <p:nvPr>
            <p:ph type="subTitle" idx="1"/>
          </p:nvPr>
        </p:nvSpPr>
        <p:spPr>
          <a:xfrm>
            <a:off x="2165800" y="157425"/>
            <a:ext cx="5003400" cy="514200"/>
          </a:xfrm>
          <a:prstGeom prst="rect">
            <a:avLst/>
          </a:prstGeom>
        </p:spPr>
        <p:txBody>
          <a:bodyPr spcFirstLastPara="1" wrap="square" lIns="91425" tIns="91425" rIns="91425" bIns="91425" anchor="ctr" anchorCtr="0">
            <a:noAutofit/>
          </a:bodyPr>
          <a:lstStyle/>
          <a:p>
            <a:pPr marL="0" lvl="0" indent="0" algn="ctr" rtl="0">
              <a:spcBef>
                <a:spcPts val="360"/>
              </a:spcBef>
              <a:spcAft>
                <a:spcPts val="0"/>
              </a:spcAft>
              <a:buNone/>
            </a:pPr>
            <a:r>
              <a:rPr lang="fr"/>
              <a:t>Institut Pasteur, Paris, les 12 et 13 septembre 2019</a:t>
            </a:r>
            <a:endParaRPr sz="1400"/>
          </a:p>
        </p:txBody>
      </p:sp>
      <p:pic>
        <p:nvPicPr>
          <p:cNvPr id="127" name="Google Shape;127;p20"/>
          <p:cNvPicPr preferRelativeResize="0"/>
          <p:nvPr/>
        </p:nvPicPr>
        <p:blipFill>
          <a:blip r:embed="rId4">
            <a:alphaModFix/>
          </a:blip>
          <a:stretch>
            <a:fillRect/>
          </a:stretch>
        </p:blipFill>
        <p:spPr>
          <a:xfrm>
            <a:off x="167872" y="4051399"/>
            <a:ext cx="1511001" cy="1039325"/>
          </a:xfrm>
          <a:prstGeom prst="rect">
            <a:avLst/>
          </a:prstGeom>
          <a:noFill/>
          <a:ln>
            <a:noFill/>
          </a:ln>
        </p:spPr>
      </p:pic>
      <p:sp>
        <p:nvSpPr>
          <p:cNvPr id="128" name="Google Shape;128;p20"/>
          <p:cNvSpPr txBox="1">
            <a:spLocks noGrp="1"/>
          </p:cNvSpPr>
          <p:nvPr>
            <p:ph type="subTitle" idx="2"/>
          </p:nvPr>
        </p:nvSpPr>
        <p:spPr>
          <a:xfrm>
            <a:off x="1549325" y="3329607"/>
            <a:ext cx="6804900" cy="9957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b="1" dirty="0"/>
              <a:t>Formateurs : C. Malabat, C. Midoux</a:t>
            </a:r>
            <a:endParaRPr b="1" dirty="0"/>
          </a:p>
          <a:p>
            <a:pPr marL="0" lvl="0" indent="0" algn="ctr" rtl="0">
              <a:spcBef>
                <a:spcPts val="0"/>
              </a:spcBef>
              <a:spcAft>
                <a:spcPts val="0"/>
              </a:spcAft>
              <a:buNone/>
            </a:pPr>
            <a:r>
              <a:rPr lang="fr" b="1" dirty="0"/>
              <a:t>Organisateurs : H. Chiapello, Y. </a:t>
            </a:r>
            <a:r>
              <a:rPr lang="fr" b="1" dirty="0" smtClean="0"/>
              <a:t>Mahmah</a:t>
            </a:r>
          </a:p>
          <a:p>
            <a:pPr marL="0" lvl="0" indent="0" algn="ctr" rtl="0">
              <a:spcBef>
                <a:spcPts val="0"/>
              </a:spcBef>
              <a:spcAft>
                <a:spcPts val="0"/>
              </a:spcAft>
              <a:buNone/>
            </a:pPr>
            <a:r>
              <a:rPr lang="fr-FR" b="1" dirty="0" smtClean="0"/>
              <a:t>A</a:t>
            </a:r>
            <a:r>
              <a:rPr lang="fr" b="1" dirty="0" smtClean="0"/>
              <a:t>vec du matériel pédagogique de Frédéric Schütz (SIB)</a:t>
            </a:r>
            <a:endParaRPr b="1" dirty="0"/>
          </a:p>
          <a:p>
            <a:pPr marL="0" indent="0"/>
            <a:endParaRPr lang="fr-FR" dirty="0"/>
          </a:p>
          <a:p>
            <a:pPr marL="0" lvl="0" indent="0" algn="ctr" rtl="0">
              <a:spcBef>
                <a:spcPts val="360"/>
              </a:spcBef>
              <a:spcAft>
                <a:spcPts val="0"/>
              </a:spcAft>
              <a:buNone/>
            </a:pPr>
            <a:endParaRPr b="1" dirty="0"/>
          </a:p>
        </p:txBody>
      </p:sp>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42774" cy="32985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Share my R code and </a:t>
            </a:r>
            <a:r>
              <a:rPr lang="en-US" dirty="0" smtClean="0"/>
              <a:t>results</a:t>
            </a:r>
            <a:endParaRPr lang="fr-FR" dirty="0"/>
          </a:p>
        </p:txBody>
      </p:sp>
      <p:pic>
        <p:nvPicPr>
          <p:cNvPr id="5" name="Google Shape;616;p23"/>
          <p:cNvPicPr preferRelativeResize="0">
            <a:picLocks noGrp="1"/>
          </p:cNvPicPr>
          <p:nvPr>
            <p:ph type="body" idx="1"/>
          </p:nvPr>
        </p:nvPicPr>
        <p:blipFill rotWithShape="1">
          <a:blip r:embed="rId2">
            <a:alphaModFix/>
          </a:blip>
          <a:srcRect/>
          <a:stretch/>
        </p:blipFill>
        <p:spPr>
          <a:xfrm>
            <a:off x="236220" y="457200"/>
            <a:ext cx="4632358" cy="3093720"/>
          </a:xfrm>
          <a:prstGeom prst="rect">
            <a:avLst/>
          </a:prstGeom>
          <a:noFill/>
          <a:ln>
            <a:noFill/>
          </a:ln>
        </p:spPr>
      </p:pic>
      <p:pic>
        <p:nvPicPr>
          <p:cNvPr id="6" name="Google Shape;617;p23"/>
          <p:cNvPicPr preferRelativeResize="0"/>
          <p:nvPr/>
        </p:nvPicPr>
        <p:blipFill rotWithShape="1">
          <a:blip r:embed="rId3">
            <a:alphaModFix/>
          </a:blip>
          <a:srcRect l="4375" t="3056" r="4167" b="4999"/>
          <a:stretch/>
        </p:blipFill>
        <p:spPr>
          <a:xfrm>
            <a:off x="4373880" y="1288165"/>
            <a:ext cx="4506628" cy="3397935"/>
          </a:xfrm>
          <a:prstGeom prst="rect">
            <a:avLst/>
          </a:prstGeom>
          <a:noFill/>
          <a:ln>
            <a:noFill/>
          </a:ln>
        </p:spPr>
      </p:pic>
    </p:spTree>
    <p:extLst>
      <p:ext uri="{BB962C8B-B14F-4D97-AF65-F5344CB8AC3E}">
        <p14:creationId xmlns:p14="http://schemas.microsoft.com/office/powerpoint/2010/main" val="754171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#17 – </a:t>
            </a:r>
            <a:r>
              <a:rPr lang="fr-FR" sz="2800" b="1" dirty="0"/>
              <a:t>Use the </a:t>
            </a:r>
            <a:r>
              <a:rPr lang="fr-FR" sz="2800" b="1" dirty="0" err="1"/>
              <a:t>plotly</a:t>
            </a:r>
            <a:r>
              <a:rPr lang="fr-FR" sz="2800" b="1" dirty="0"/>
              <a:t> or D3 </a:t>
            </a:r>
            <a:r>
              <a:rPr lang="fr-FR" sz="2800" b="1" dirty="0" err="1" smtClean="0"/>
              <a:t>libraries</a:t>
            </a:r>
            <a:endParaRPr lang="fr-FR" sz="2800" dirty="0"/>
          </a:p>
        </p:txBody>
      </p:sp>
    </p:spTree>
    <p:extLst>
      <p:ext uri="{BB962C8B-B14F-4D97-AF65-F5344CB8AC3E}">
        <p14:creationId xmlns:p14="http://schemas.microsoft.com/office/powerpoint/2010/main" val="145948994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17 :Use the </a:t>
            </a:r>
            <a:r>
              <a:rPr lang="en-US" dirty="0" err="1" smtClean="0"/>
              <a:t>plotly</a:t>
            </a:r>
            <a:r>
              <a:rPr lang="en-US" dirty="0" smtClean="0"/>
              <a:t> or D3 libraries</a:t>
            </a:r>
            <a:endParaRPr lang="en-US" dirty="0"/>
          </a:p>
        </p:txBody>
      </p:sp>
      <p:sp>
        <p:nvSpPr>
          <p:cNvPr id="4" name="Rectangle 3"/>
          <p:cNvSpPr/>
          <p:nvPr/>
        </p:nvSpPr>
        <p:spPr>
          <a:xfrm>
            <a:off x="0" y="1902336"/>
            <a:ext cx="8094922" cy="1338828"/>
          </a:xfrm>
          <a:prstGeom prst="rect">
            <a:avLst/>
          </a:prstGeom>
        </p:spPr>
        <p:txBody>
          <a:bodyPr wrap="square">
            <a:spAutoFit/>
          </a:bodyPr>
          <a:lstStyle/>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plot</a:t>
            </a:r>
            <a:r>
              <a:rPr lang="en-US" sz="900" dirty="0" err="1">
                <a:solidFill>
                  <a:srgbClr val="FF0000"/>
                </a:solidFill>
                <a:latin typeface="Courier New" panose="02070309020205020404" pitchFamily="49" charset="0"/>
                <a:cs typeface="Courier New" panose="02070309020205020404" pitchFamily="49" charset="0"/>
              </a:rPr>
              <a:t>ly</a:t>
            </a:r>
            <a:r>
              <a:rPr lang="en-US" sz="900" dirty="0" err="1">
                <a:latin typeface="Courier New" panose="02070309020205020404" pitchFamily="49" charset="0"/>
                <a:cs typeface="Courier New" panose="02070309020205020404" pitchFamily="49" charset="0"/>
              </a:rPr>
              <a:t>Output</a:t>
            </a:r>
            <a:r>
              <a:rPr lang="en-US" sz="900" dirty="0">
                <a:latin typeface="Courier New" panose="02070309020205020404" pitchFamily="49" charset="0"/>
                <a:cs typeface="Courier New" panose="02070309020205020404" pitchFamily="49" charset="0"/>
              </a:rPr>
              <a:t>("plot", height="500px", width="500px") # Panel to display the plot</a:t>
            </a: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a:solidFill>
                <a:schemeClr val="tx1"/>
              </a:solidFill>
              <a:latin typeface="Courier New" panose="02070309020205020404" pitchFamily="49" charset="0"/>
              <a:cs typeface="Courier New" panose="02070309020205020404" pitchFamily="49" charset="0"/>
            </a:endParaRPr>
          </a:p>
          <a:p>
            <a:r>
              <a:rPr lang="en-US" sz="900" dirty="0">
                <a:solidFill>
                  <a:schemeClr val="tx1"/>
                </a:solidFill>
                <a:latin typeface="Courier New" panose="02070309020205020404" pitchFamily="49" charset="0"/>
                <a:cs typeface="Courier New" panose="02070309020205020404" pitchFamily="49" charset="0"/>
              </a:rPr>
              <a:t> ## Draw the plot</a:t>
            </a:r>
          </a:p>
          <a:p>
            <a:r>
              <a:rPr lang="en-US" sz="900" dirty="0">
                <a:solidFill>
                  <a:schemeClr val="tx1"/>
                </a:solidFill>
                <a:latin typeface="Courier New" panose="02070309020205020404" pitchFamily="49" charset="0"/>
                <a:cs typeface="Courier New" panose="02070309020205020404" pitchFamily="49" charset="0"/>
              </a:rPr>
              <a:t>  </a:t>
            </a:r>
            <a:r>
              <a:rPr lang="en-US" sz="900" dirty="0" err="1">
                <a:solidFill>
                  <a:schemeClr val="tx1"/>
                </a:solidFill>
                <a:latin typeface="Courier New" panose="02070309020205020404" pitchFamily="49" charset="0"/>
                <a:cs typeface="Courier New" panose="02070309020205020404" pitchFamily="49" charset="0"/>
              </a:rPr>
              <a:t>output$plot</a:t>
            </a:r>
            <a:r>
              <a:rPr lang="en-US" sz="900" dirty="0">
                <a:solidFill>
                  <a:schemeClr val="tx1"/>
                </a:solidFill>
                <a:latin typeface="Courier New" panose="02070309020205020404" pitchFamily="49" charset="0"/>
                <a:cs typeface="Courier New" panose="02070309020205020404" pitchFamily="49" charset="0"/>
              </a:rPr>
              <a:t> &lt;- </a:t>
            </a:r>
            <a:r>
              <a:rPr lang="en-US" sz="900" dirty="0" err="1">
                <a:solidFill>
                  <a:schemeClr val="tx1"/>
                </a:solidFill>
                <a:latin typeface="Courier New" panose="02070309020205020404" pitchFamily="49" charset="0"/>
                <a:cs typeface="Courier New" panose="02070309020205020404" pitchFamily="49" charset="0"/>
              </a:rPr>
              <a:t>renderPlot</a:t>
            </a:r>
            <a:r>
              <a:rPr lang="en-US" sz="900" dirty="0" err="1">
                <a:solidFill>
                  <a:srgbClr val="FF0000"/>
                </a:solidFill>
                <a:latin typeface="Courier New" panose="02070309020205020404" pitchFamily="49" charset="0"/>
                <a:cs typeface="Courier New" panose="02070309020205020404" pitchFamily="49" charset="0"/>
              </a:rPr>
              <a:t>ly</a:t>
            </a:r>
            <a:r>
              <a:rPr lang="en-US" sz="900" dirty="0">
                <a:solidFill>
                  <a:schemeClr val="tx1"/>
                </a:solidFill>
                <a:latin typeface="Courier New" panose="02070309020205020404" pitchFamily="49" charset="0"/>
                <a:cs typeface="Courier New" panose="02070309020205020404" pitchFamily="49" charset="0"/>
              </a:rPr>
              <a:t>({    </a:t>
            </a:r>
          </a:p>
          <a:p>
            <a:r>
              <a:rPr lang="en-US" sz="900" dirty="0">
                <a:solidFill>
                  <a:schemeClr val="tx1"/>
                </a:solidFill>
                <a:latin typeface="Courier New" panose="02070309020205020404" pitchFamily="49" charset="0"/>
                <a:cs typeface="Courier New" panose="02070309020205020404" pitchFamily="49" charset="0"/>
              </a:rPr>
              <a:t>    plot()</a:t>
            </a:r>
          </a:p>
          <a:p>
            <a:r>
              <a:rPr lang="en-US" sz="900" dirty="0">
                <a:solidFill>
                  <a:schemeClr val="tx1"/>
                </a:solidFill>
                <a:latin typeface="Courier New" panose="02070309020205020404" pitchFamily="49" charset="0"/>
                <a:cs typeface="Courier New" panose="02070309020205020404" pitchFamily="49" charset="0"/>
              </a:rPr>
              <a:t>  })</a:t>
            </a:r>
          </a:p>
          <a:p>
            <a:endParaRPr lang="fr-FR" sz="9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4194131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a:latin typeface="Nunito" panose="020B0604020202020204" charset="0"/>
              </a:rPr>
              <a:t>Deploy shiny app on the web</a:t>
            </a:r>
            <a:endParaRPr lang="fr-FR" dirty="0">
              <a:latin typeface="Nunito" panose="020B0604020202020204" charset="0"/>
            </a:endParaRPr>
          </a:p>
        </p:txBody>
      </p:sp>
    </p:spTree>
    <p:extLst>
      <p:ext uri="{BB962C8B-B14F-4D97-AF65-F5344CB8AC3E}">
        <p14:creationId xmlns:p14="http://schemas.microsoft.com/office/powerpoint/2010/main" val="165299872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 dirty="0"/>
              <a:t>The Rstudio </a:t>
            </a:r>
            <a:r>
              <a:rPr lang="fr" dirty="0" smtClean="0"/>
              <a:t>documentation</a:t>
            </a:r>
            <a:endParaRPr lang="fr-FR" dirty="0"/>
          </a:p>
        </p:txBody>
      </p:sp>
      <p:sp>
        <p:nvSpPr>
          <p:cNvPr id="3" name="Espace réservé du texte 2"/>
          <p:cNvSpPr>
            <a:spLocks noGrp="1"/>
          </p:cNvSpPr>
          <p:nvPr>
            <p:ph type="body" idx="1"/>
          </p:nvPr>
        </p:nvSpPr>
        <p:spPr/>
        <p:txBody>
          <a:bodyPr/>
          <a:lstStyle/>
          <a:p>
            <a:endParaRPr lang="fr-FR"/>
          </a:p>
        </p:txBody>
      </p:sp>
      <p:pic>
        <p:nvPicPr>
          <p:cNvPr id="4" name="Google Shape;66;p15"/>
          <p:cNvPicPr preferRelativeResize="0"/>
          <p:nvPr/>
        </p:nvPicPr>
        <p:blipFill>
          <a:blip r:embed="rId2">
            <a:alphaModFix/>
          </a:blip>
          <a:stretch>
            <a:fillRect/>
          </a:stretch>
        </p:blipFill>
        <p:spPr>
          <a:xfrm>
            <a:off x="947066" y="366062"/>
            <a:ext cx="7249868" cy="4256963"/>
          </a:xfrm>
          <a:prstGeom prst="rect">
            <a:avLst/>
          </a:prstGeom>
          <a:noFill/>
          <a:ln>
            <a:noFill/>
          </a:ln>
        </p:spPr>
      </p:pic>
      <p:sp>
        <p:nvSpPr>
          <p:cNvPr id="6" name="Google Shape;681;g5d52f05d1e_3_25"/>
          <p:cNvSpPr txBox="1"/>
          <p:nvPr/>
        </p:nvSpPr>
        <p:spPr>
          <a:xfrm>
            <a:off x="3182679" y="352777"/>
            <a:ext cx="5938461" cy="232175"/>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lvl="0" algn="ctr"/>
            <a:r>
              <a:rPr lang="en-US" dirty="0">
                <a:latin typeface="Courier New" panose="02070309020205020404" pitchFamily="49" charset="0"/>
                <a:cs typeface="Courier New" panose="02070309020205020404" pitchFamily="49" charset="0"/>
              </a:rPr>
              <a:t>https://</a:t>
            </a:r>
            <a:r>
              <a:rPr lang="en-US" dirty="0" smtClean="0">
                <a:latin typeface="Courier New" panose="02070309020205020404" pitchFamily="49" charset="0"/>
                <a:cs typeface="Courier New" panose="02070309020205020404" pitchFamily="49" charset="0"/>
              </a:rPr>
              <a:t>shiny.rstudio.com/articles/deployment-web.html</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4867327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Shinyapps.io</a:t>
            </a:r>
          </a:p>
        </p:txBody>
      </p:sp>
      <p:sp>
        <p:nvSpPr>
          <p:cNvPr id="3" name="Espace réservé du texte 2"/>
          <p:cNvSpPr>
            <a:spLocks noGrp="1"/>
          </p:cNvSpPr>
          <p:nvPr>
            <p:ph type="body" idx="1"/>
          </p:nvPr>
        </p:nvSpPr>
        <p:spPr/>
        <p:txBody>
          <a:bodyPr/>
          <a:lstStyle/>
          <a:p>
            <a:r>
              <a:rPr lang="en-US" dirty="0" smtClean="0"/>
              <a:t>First </a:t>
            </a:r>
            <a:r>
              <a:rPr lang="en-US" dirty="0"/>
              <a:t>install </a:t>
            </a:r>
            <a:r>
              <a:rPr lang="en-US" dirty="0" err="1"/>
              <a:t>rsconnect</a:t>
            </a:r>
            <a:r>
              <a:rPr lang="en-US" dirty="0"/>
              <a:t> in </a:t>
            </a:r>
            <a:r>
              <a:rPr lang="en-US" dirty="0" err="1"/>
              <a:t>Rstudio</a:t>
            </a:r>
            <a:endParaRPr lang="en-US" dirty="0"/>
          </a:p>
          <a:p>
            <a:pPr lvl="1"/>
            <a:r>
              <a:rPr lang="en-US" dirty="0" err="1">
                <a:latin typeface="Courier New" panose="02070309020205020404" pitchFamily="49" charset="0"/>
                <a:cs typeface="Courier New" panose="02070309020205020404" pitchFamily="49" charset="0"/>
              </a:rPr>
              <a:t>install.packages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rsconnect</a:t>
            </a:r>
            <a:r>
              <a:rPr lang="en-US" dirty="0" smtClean="0">
                <a:latin typeface="Courier New" panose="02070309020205020404" pitchFamily="49" charset="0"/>
                <a:cs typeface="Courier New" panose="02070309020205020404" pitchFamily="49" charset="0"/>
              </a:rPr>
              <a:t>')</a:t>
            </a:r>
            <a:endParaRPr lang="en-US" dirty="0"/>
          </a:p>
          <a:p>
            <a:r>
              <a:rPr lang="en-US" dirty="0"/>
              <a:t>Then create an account on shinyapp.io</a:t>
            </a:r>
          </a:p>
          <a:p>
            <a:pPr lvl="1"/>
            <a:r>
              <a:rPr lang="en-US" dirty="0">
                <a:hlinkClick r:id="rId2"/>
              </a:rPr>
              <a:t>https://www.shinyapps.io</a:t>
            </a:r>
            <a:r>
              <a:rPr lang="en-US" dirty="0" smtClean="0">
                <a:hlinkClick r:id="rId2"/>
              </a:rPr>
              <a:t>/</a:t>
            </a:r>
            <a:r>
              <a:rPr lang="en-US" dirty="0" smtClean="0"/>
              <a:t> </a:t>
            </a:r>
            <a:endParaRPr lang="en-US" dirty="0"/>
          </a:p>
          <a:p>
            <a:endParaRPr lang="fr-FR" dirty="0"/>
          </a:p>
        </p:txBody>
      </p:sp>
      <p:pic>
        <p:nvPicPr>
          <p:cNvPr id="4" name="Google Shape;77;p17"/>
          <p:cNvPicPr preferRelativeResize="0"/>
          <p:nvPr/>
        </p:nvPicPr>
        <p:blipFill>
          <a:blip r:embed="rId3">
            <a:alphaModFix/>
          </a:blip>
          <a:stretch>
            <a:fillRect/>
          </a:stretch>
        </p:blipFill>
        <p:spPr>
          <a:xfrm>
            <a:off x="1460237" y="1960424"/>
            <a:ext cx="6263125" cy="2662601"/>
          </a:xfrm>
          <a:prstGeom prst="rect">
            <a:avLst/>
          </a:prstGeom>
          <a:noFill/>
          <a:ln>
            <a:noFill/>
          </a:ln>
        </p:spPr>
      </p:pic>
    </p:spTree>
    <p:extLst>
      <p:ext uri="{BB962C8B-B14F-4D97-AF65-F5344CB8AC3E}">
        <p14:creationId xmlns:p14="http://schemas.microsoft.com/office/powerpoint/2010/main" val="137717681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Shinyapps.io</a:t>
            </a:r>
          </a:p>
        </p:txBody>
      </p:sp>
      <p:sp>
        <p:nvSpPr>
          <p:cNvPr id="3" name="Espace réservé du texte 2"/>
          <p:cNvSpPr>
            <a:spLocks noGrp="1"/>
          </p:cNvSpPr>
          <p:nvPr>
            <p:ph type="body" idx="1"/>
          </p:nvPr>
        </p:nvSpPr>
        <p:spPr/>
        <p:txBody>
          <a:bodyPr/>
          <a:lstStyle/>
          <a:p>
            <a:r>
              <a:rPr lang="en-US" dirty="0"/>
              <a:t>Copy the token into </a:t>
            </a:r>
            <a:r>
              <a:rPr lang="en-US" dirty="0" err="1" smtClean="0"/>
              <a:t>Rstudio</a:t>
            </a:r>
            <a:endParaRPr lang="en-US" dirty="0" smtClean="0"/>
          </a:p>
          <a:p>
            <a:pPr lvl="1"/>
            <a:r>
              <a:rPr lang="en-US" sz="1400" dirty="0" err="1" smtClean="0">
                <a:latin typeface="Courier New" panose="02070309020205020404" pitchFamily="49" charset="0"/>
                <a:cs typeface="Courier New" panose="02070309020205020404" pitchFamily="49" charset="0"/>
              </a:rPr>
              <a:t>rsconnect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setAccountInfo</a:t>
            </a:r>
            <a:r>
              <a:rPr lang="en-US" sz="1400" dirty="0">
                <a:latin typeface="Courier New" panose="02070309020205020404" pitchFamily="49" charset="0"/>
                <a:cs typeface="Courier New" panose="02070309020205020404" pitchFamily="49" charset="0"/>
              </a:rPr>
              <a:t>(name='</a:t>
            </a:r>
            <a:r>
              <a:rPr lang="en-US" sz="1400" dirty="0" err="1">
                <a:latin typeface="Courier New" panose="02070309020205020404" pitchFamily="49" charset="0"/>
                <a:cs typeface="Courier New" panose="02070309020205020404" pitchFamily="49" charset="0"/>
              </a:rPr>
              <a:t>malabat</a:t>
            </a:r>
            <a:r>
              <a:rPr lang="en-US" sz="1400" dirty="0" smtClean="0">
                <a:latin typeface="Courier New" panose="02070309020205020404" pitchFamily="49" charset="0"/>
                <a:cs typeface="Courier New" panose="02070309020205020404" pitchFamily="49" charset="0"/>
              </a:rPr>
              <a:t>',</a:t>
            </a:r>
          </a:p>
          <a:p>
            <a:pPr marL="635000" lvl="1" indent="0">
              <a:buNone/>
            </a:pPr>
            <a:r>
              <a:rPr lang="en-US" sz="1400" dirty="0" smtClean="0">
                <a:latin typeface="Courier New" panose="02070309020205020404" pitchFamily="49" charset="0"/>
                <a:cs typeface="Courier New" panose="02070309020205020404" pitchFamily="49" charset="0"/>
              </a:rPr>
              <a:t>                            token</a:t>
            </a:r>
            <a:r>
              <a:rPr lang="en-US" sz="1400" dirty="0">
                <a:latin typeface="Courier New" panose="02070309020205020404" pitchFamily="49" charset="0"/>
                <a:cs typeface="Courier New" panose="02070309020205020404" pitchFamily="49" charset="0"/>
              </a:rPr>
              <a:t>='630DC388B2F1E7555A63681A5B847015</a:t>
            </a:r>
            <a:r>
              <a:rPr lang="en-US" sz="1400" dirty="0" smtClean="0">
                <a:latin typeface="Courier New" panose="02070309020205020404" pitchFamily="49" charset="0"/>
                <a:cs typeface="Courier New" panose="02070309020205020404" pitchFamily="49" charset="0"/>
              </a:rPr>
              <a:t>',</a:t>
            </a:r>
          </a:p>
          <a:p>
            <a:pPr marL="635000" lvl="1" indent="0">
              <a:buNone/>
            </a:pPr>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secret</a:t>
            </a:r>
            <a:r>
              <a:rPr lang="en-US" sz="1400" dirty="0">
                <a:latin typeface="Courier New" panose="02070309020205020404" pitchFamily="49" charset="0"/>
                <a:cs typeface="Courier New" panose="02070309020205020404" pitchFamily="49" charset="0"/>
              </a:rPr>
              <a:t>='&lt;SECRET</a:t>
            </a:r>
            <a:r>
              <a:rPr lang="en-US" sz="1400" dirty="0" smtClean="0">
                <a:latin typeface="Courier New" panose="02070309020205020404" pitchFamily="49" charset="0"/>
                <a:cs typeface="Courier New" panose="02070309020205020404" pitchFamily="49" charset="0"/>
              </a:rPr>
              <a:t>&gt;')</a:t>
            </a:r>
          </a:p>
          <a:p>
            <a:pPr marL="635000" lvl="1" indent="0">
              <a:buNone/>
            </a:pPr>
            <a:endParaRPr lang="en-US" sz="1400" dirty="0">
              <a:latin typeface="Courier New" panose="02070309020205020404" pitchFamily="49" charset="0"/>
              <a:cs typeface="Courier New" panose="02070309020205020404" pitchFamily="49" charset="0"/>
            </a:endParaRPr>
          </a:p>
          <a:p>
            <a:pPr lvl="1"/>
            <a:r>
              <a:rPr lang="en-US" dirty="0"/>
              <a:t>Don’t forget to show the ‘&lt;SECRET&gt;’ part before copying</a:t>
            </a:r>
            <a:r>
              <a:rPr lang="en-US" dirty="0" smtClean="0"/>
              <a:t>.</a:t>
            </a:r>
          </a:p>
          <a:p>
            <a:endParaRPr lang="en-US" dirty="0" smtClean="0"/>
          </a:p>
          <a:p>
            <a:r>
              <a:rPr lang="en-US" dirty="0" smtClean="0"/>
              <a:t>Deploy the app</a:t>
            </a:r>
          </a:p>
          <a:p>
            <a:pPr lvl="1"/>
            <a:r>
              <a:rPr lang="en-US" sz="1400" dirty="0" err="1">
                <a:latin typeface="Courier New" panose="02070309020205020404" pitchFamily="49" charset="0"/>
                <a:cs typeface="Courier New" panose="02070309020205020404" pitchFamily="49" charset="0"/>
              </a:rPr>
              <a:t>rsconnect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deployApp</a:t>
            </a:r>
            <a:r>
              <a:rPr lang="en-US" sz="1400" dirty="0">
                <a:latin typeface="Courier New" panose="02070309020205020404" pitchFamily="49" charset="0"/>
                <a:cs typeface="Courier New" panose="02070309020205020404" pitchFamily="49" charset="0"/>
              </a:rPr>
              <a:t>('path/to/your/app', account = </a:t>
            </a:r>
            <a:r>
              <a:rPr lang="en-US" sz="1400" dirty="0" smtClean="0">
                <a:latin typeface="Courier New" panose="02070309020205020404" pitchFamily="49" charset="0"/>
                <a:cs typeface="Courier New" panose="02070309020205020404" pitchFamily="49" charset="0"/>
              </a:rPr>
              <a:t>'</a:t>
            </a:r>
            <a:r>
              <a:rPr lang="en-US" sz="1400" dirty="0" err="1" smtClean="0">
                <a:latin typeface="Courier New" panose="02070309020205020404" pitchFamily="49" charset="0"/>
                <a:cs typeface="Courier New" panose="02070309020205020404" pitchFamily="49" charset="0"/>
              </a:rPr>
              <a:t>yourAccountName</a:t>
            </a:r>
            <a:r>
              <a:rPr lang="en-US" sz="1400" dirty="0">
                <a:latin typeface="Courier New" panose="02070309020205020404" pitchFamily="49" charset="0"/>
                <a:cs typeface="Courier New" panose="02070309020205020404" pitchFamily="49" charset="0"/>
              </a:rPr>
              <a:t>'</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pPr lvl="1"/>
            <a:endParaRPr lang="en-US" dirty="0" smtClean="0"/>
          </a:p>
          <a:p>
            <a:pPr marL="127000" indent="0">
              <a:buNone/>
            </a:pPr>
            <a:endParaRPr lang="fr-FR" dirty="0"/>
          </a:p>
        </p:txBody>
      </p:sp>
    </p:spTree>
    <p:extLst>
      <p:ext uri="{BB962C8B-B14F-4D97-AF65-F5344CB8AC3E}">
        <p14:creationId xmlns:p14="http://schemas.microsoft.com/office/powerpoint/2010/main" val="106566401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Shinyapps.io</a:t>
            </a:r>
            <a:endParaRPr lang="fr-FR" dirty="0"/>
          </a:p>
        </p:txBody>
      </p:sp>
      <p:sp>
        <p:nvSpPr>
          <p:cNvPr id="3" name="Espace réservé du texte 2"/>
          <p:cNvSpPr>
            <a:spLocks noGrp="1"/>
          </p:cNvSpPr>
          <p:nvPr>
            <p:ph type="body" idx="1"/>
          </p:nvPr>
        </p:nvSpPr>
        <p:spPr/>
        <p:txBody>
          <a:bodyPr/>
          <a:lstStyle/>
          <a:p>
            <a:r>
              <a:rPr lang="fr-FR" dirty="0" smtClean="0"/>
              <a:t>The </a:t>
            </a:r>
            <a:r>
              <a:rPr lang="fr-FR" dirty="0" err="1" smtClean="0"/>
              <a:t>app</a:t>
            </a:r>
            <a:r>
              <a:rPr lang="fr-FR" dirty="0" smtClean="0"/>
              <a:t> </a:t>
            </a:r>
            <a:r>
              <a:rPr lang="fr-FR" dirty="0" err="1" smtClean="0"/>
              <a:t>is</a:t>
            </a:r>
            <a:r>
              <a:rPr lang="fr-FR" dirty="0" smtClean="0"/>
              <a:t> online</a:t>
            </a:r>
          </a:p>
          <a:p>
            <a:pPr lvl="1"/>
            <a:r>
              <a:rPr lang="fr-FR" u="sng" dirty="0">
                <a:solidFill>
                  <a:schemeClr val="hlink"/>
                </a:solidFill>
                <a:hlinkClick r:id="rId2"/>
              </a:rPr>
              <a:t>https://malabat.shinyapps.io/shiny</a:t>
            </a:r>
            <a:r>
              <a:rPr lang="fr-FR" u="sng" dirty="0" smtClean="0">
                <a:solidFill>
                  <a:schemeClr val="hlink"/>
                </a:solidFill>
                <a:hlinkClick r:id="rId2"/>
              </a:rPr>
              <a:t>/</a:t>
            </a:r>
            <a:r>
              <a:rPr lang="fr-FR" dirty="0" smtClean="0"/>
              <a:t> </a:t>
            </a:r>
            <a:endParaRPr lang="fr-FR" dirty="0"/>
          </a:p>
        </p:txBody>
      </p:sp>
      <p:pic>
        <p:nvPicPr>
          <p:cNvPr id="4" name="Google Shape;96;p20"/>
          <p:cNvPicPr preferRelativeResize="0"/>
          <p:nvPr/>
        </p:nvPicPr>
        <p:blipFill rotWithShape="1">
          <a:blip r:embed="rId3">
            <a:alphaModFix/>
          </a:blip>
          <a:srcRect b="14317"/>
          <a:stretch/>
        </p:blipFill>
        <p:spPr>
          <a:xfrm>
            <a:off x="287287" y="1156326"/>
            <a:ext cx="8609026" cy="3466699"/>
          </a:xfrm>
          <a:prstGeom prst="rect">
            <a:avLst/>
          </a:prstGeom>
          <a:noFill/>
          <a:ln>
            <a:noFill/>
          </a:ln>
        </p:spPr>
      </p:pic>
    </p:spTree>
    <p:extLst>
      <p:ext uri="{BB962C8B-B14F-4D97-AF65-F5344CB8AC3E}">
        <p14:creationId xmlns:p14="http://schemas.microsoft.com/office/powerpoint/2010/main" val="260280998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Shinyapps.io </a:t>
            </a:r>
            <a:r>
              <a:rPr lang="fr-FR" dirty="0" smtClean="0"/>
              <a:t>– </a:t>
            </a:r>
            <a:r>
              <a:rPr lang="fr-FR" dirty="0" err="1" smtClean="0"/>
              <a:t>Publish</a:t>
            </a:r>
            <a:r>
              <a:rPr lang="fr-FR" dirty="0" smtClean="0"/>
              <a:t> </a:t>
            </a:r>
            <a:r>
              <a:rPr lang="fr-FR" dirty="0" err="1"/>
              <a:t>with</a:t>
            </a:r>
            <a:r>
              <a:rPr lang="fr-FR" dirty="0"/>
              <a:t> </a:t>
            </a:r>
            <a:r>
              <a:rPr lang="fr-FR" dirty="0" err="1"/>
              <a:t>Rstudio</a:t>
            </a:r>
            <a:endParaRPr lang="fr-FR" dirty="0"/>
          </a:p>
        </p:txBody>
      </p:sp>
      <p:sp>
        <p:nvSpPr>
          <p:cNvPr id="3" name="Espace réservé du texte 2"/>
          <p:cNvSpPr>
            <a:spLocks noGrp="1"/>
          </p:cNvSpPr>
          <p:nvPr>
            <p:ph type="body" idx="1"/>
          </p:nvPr>
        </p:nvSpPr>
        <p:spPr/>
        <p:txBody>
          <a:bodyPr/>
          <a:lstStyle/>
          <a:p>
            <a:r>
              <a:rPr lang="en-US" sz="1400" dirty="0"/>
              <a:t>After doing </a:t>
            </a:r>
            <a:r>
              <a:rPr lang="en-US" sz="1400" dirty="0" err="1"/>
              <a:t>rsconnect</a:t>
            </a:r>
            <a:r>
              <a:rPr lang="en-US" sz="1400" dirty="0"/>
              <a:t>, your account is configured into </a:t>
            </a:r>
            <a:r>
              <a:rPr lang="en-US" sz="1400" dirty="0" err="1"/>
              <a:t>Rstudio</a:t>
            </a:r>
            <a:r>
              <a:rPr lang="en-US" sz="1400" dirty="0"/>
              <a:t> - Go to publish menu for finding it</a:t>
            </a:r>
          </a:p>
          <a:p>
            <a:endParaRPr lang="fr-FR" dirty="0"/>
          </a:p>
        </p:txBody>
      </p:sp>
      <p:pic>
        <p:nvPicPr>
          <p:cNvPr id="4" name="Google Shape;102;p21"/>
          <p:cNvPicPr preferRelativeResize="0"/>
          <p:nvPr/>
        </p:nvPicPr>
        <p:blipFill rotWithShape="1">
          <a:blip r:embed="rId2">
            <a:alphaModFix/>
          </a:blip>
          <a:srcRect l="5819" t="3031" r="4373" b="23390"/>
          <a:stretch/>
        </p:blipFill>
        <p:spPr>
          <a:xfrm>
            <a:off x="774065" y="829709"/>
            <a:ext cx="7595870" cy="3793316"/>
          </a:xfrm>
          <a:prstGeom prst="rect">
            <a:avLst/>
          </a:prstGeom>
          <a:noFill/>
          <a:ln>
            <a:noFill/>
          </a:ln>
        </p:spPr>
      </p:pic>
    </p:spTree>
    <p:extLst>
      <p:ext uri="{BB962C8B-B14F-4D97-AF65-F5344CB8AC3E}">
        <p14:creationId xmlns:p14="http://schemas.microsoft.com/office/powerpoint/2010/main" val="415621009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Shinyapps.io </a:t>
            </a:r>
            <a:r>
              <a:rPr lang="fr-FR" dirty="0" smtClean="0"/>
              <a:t>– </a:t>
            </a:r>
            <a:r>
              <a:rPr lang="fr-FR" dirty="0" err="1" smtClean="0"/>
              <a:t>Publish</a:t>
            </a:r>
            <a:r>
              <a:rPr lang="fr-FR" dirty="0" smtClean="0"/>
              <a:t> </a:t>
            </a:r>
            <a:r>
              <a:rPr lang="fr-FR" dirty="0" err="1"/>
              <a:t>with</a:t>
            </a:r>
            <a:r>
              <a:rPr lang="fr-FR" dirty="0"/>
              <a:t> </a:t>
            </a:r>
            <a:r>
              <a:rPr lang="fr-FR" dirty="0" err="1"/>
              <a:t>Rstudio</a:t>
            </a:r>
            <a:endParaRPr lang="fr-FR" dirty="0"/>
          </a:p>
        </p:txBody>
      </p:sp>
      <p:sp>
        <p:nvSpPr>
          <p:cNvPr id="3" name="Espace réservé du texte 2"/>
          <p:cNvSpPr>
            <a:spLocks noGrp="1"/>
          </p:cNvSpPr>
          <p:nvPr>
            <p:ph type="body" idx="1"/>
          </p:nvPr>
        </p:nvSpPr>
        <p:spPr/>
        <p:txBody>
          <a:bodyPr/>
          <a:lstStyle/>
          <a:p>
            <a:r>
              <a:rPr lang="en-US" sz="1400" dirty="0"/>
              <a:t>After doing </a:t>
            </a:r>
            <a:r>
              <a:rPr lang="en-US" sz="1400" dirty="0" err="1"/>
              <a:t>rsconnect</a:t>
            </a:r>
            <a:r>
              <a:rPr lang="en-US" sz="1400" dirty="0"/>
              <a:t>, your account is configured into </a:t>
            </a:r>
            <a:r>
              <a:rPr lang="en-US" sz="1400" dirty="0" err="1"/>
              <a:t>Rstudio</a:t>
            </a:r>
            <a:r>
              <a:rPr lang="en-US" sz="1400" dirty="0"/>
              <a:t> - Go to publish menu for finding it</a:t>
            </a:r>
          </a:p>
          <a:p>
            <a:endParaRPr lang="fr-FR" dirty="0"/>
          </a:p>
        </p:txBody>
      </p:sp>
      <p:pic>
        <p:nvPicPr>
          <p:cNvPr id="5" name="Google Shape;109;p22"/>
          <p:cNvPicPr preferRelativeResize="0"/>
          <p:nvPr/>
        </p:nvPicPr>
        <p:blipFill rotWithShape="1">
          <a:blip r:embed="rId2">
            <a:alphaModFix/>
          </a:blip>
          <a:srcRect l="2964" t="2705" r="3803" b="19340"/>
          <a:stretch/>
        </p:blipFill>
        <p:spPr>
          <a:xfrm>
            <a:off x="850646" y="829710"/>
            <a:ext cx="7442709" cy="3793316"/>
          </a:xfrm>
          <a:prstGeom prst="rect">
            <a:avLst/>
          </a:prstGeom>
          <a:noFill/>
          <a:ln>
            <a:noFill/>
          </a:ln>
        </p:spPr>
      </p:pic>
      <p:sp>
        <p:nvSpPr>
          <p:cNvPr id="6" name="Google Shape;110;p22"/>
          <p:cNvSpPr/>
          <p:nvPr/>
        </p:nvSpPr>
        <p:spPr>
          <a:xfrm>
            <a:off x="4276048" y="1090886"/>
            <a:ext cx="276900" cy="273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ctangle 6"/>
          <p:cNvSpPr/>
          <p:nvPr/>
        </p:nvSpPr>
        <p:spPr>
          <a:xfrm>
            <a:off x="3917434" y="1394390"/>
            <a:ext cx="822661" cy="307777"/>
          </a:xfrm>
          <a:prstGeom prst="rect">
            <a:avLst/>
          </a:prstGeom>
        </p:spPr>
        <p:txBody>
          <a:bodyPr wrap="none">
            <a:spAutoFit/>
          </a:bodyPr>
          <a:lstStyle/>
          <a:p>
            <a:r>
              <a:rPr lang="fr" dirty="0" smtClean="0">
                <a:solidFill>
                  <a:srgbClr val="FF0000"/>
                </a:solidFill>
              </a:rPr>
              <a:t>Publish!</a:t>
            </a:r>
            <a:endParaRPr lang="fr-FR" dirty="0">
              <a:solidFill>
                <a:srgbClr val="FF0000"/>
              </a:solidFill>
            </a:endParaRPr>
          </a:p>
        </p:txBody>
      </p:sp>
    </p:spTree>
    <p:extLst>
      <p:ext uri="{BB962C8B-B14F-4D97-AF65-F5344CB8AC3E}">
        <p14:creationId xmlns:p14="http://schemas.microsoft.com/office/powerpoint/2010/main" val="266896360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Shiny server &amp; shiny server </a:t>
            </a:r>
            <a:r>
              <a:rPr lang="en-US" dirty="0" smtClean="0"/>
              <a:t>pro</a:t>
            </a:r>
            <a:endParaRPr lang="fr-FR" dirty="0"/>
          </a:p>
        </p:txBody>
      </p:sp>
      <p:sp>
        <p:nvSpPr>
          <p:cNvPr id="3" name="Espace réservé du texte 2"/>
          <p:cNvSpPr>
            <a:spLocks noGrp="1"/>
          </p:cNvSpPr>
          <p:nvPr>
            <p:ph type="body" idx="1"/>
          </p:nvPr>
        </p:nvSpPr>
        <p:spPr/>
        <p:txBody>
          <a:bodyPr/>
          <a:lstStyle/>
          <a:p>
            <a:r>
              <a:rPr lang="fr-FR" dirty="0"/>
              <a:t>Install shiny server</a:t>
            </a:r>
          </a:p>
          <a:p>
            <a:pPr lvl="1"/>
            <a:r>
              <a:rPr lang="en-US" dirty="0"/>
              <a:t>Install shiny R with </a:t>
            </a:r>
            <a:r>
              <a:rPr lang="en-US" dirty="0">
                <a:latin typeface="Courier New" panose="02070309020205020404" pitchFamily="49" charset="0"/>
                <a:cs typeface="Courier New" panose="02070309020205020404" pitchFamily="49" charset="0"/>
              </a:rPr>
              <a:t>apt-get</a:t>
            </a:r>
            <a:r>
              <a:rPr lang="en-US" dirty="0"/>
              <a:t> for example</a:t>
            </a:r>
          </a:p>
          <a:p>
            <a:pPr lvl="1"/>
            <a:r>
              <a:rPr lang="en-US" dirty="0" smtClean="0"/>
              <a:t>Install </a:t>
            </a:r>
            <a:r>
              <a:rPr lang="en-US" dirty="0"/>
              <a:t>shiny in R with </a:t>
            </a:r>
            <a:r>
              <a:rPr lang="en-US" dirty="0" err="1">
                <a:latin typeface="Courier New" panose="02070309020205020404" pitchFamily="49" charset="0"/>
                <a:cs typeface="Courier New" panose="02070309020205020404" pitchFamily="49" charset="0"/>
              </a:rPr>
              <a:t>install.packages</a:t>
            </a:r>
            <a:r>
              <a:rPr lang="en-US" dirty="0" smtClean="0">
                <a:latin typeface="Courier New" panose="02070309020205020404" pitchFamily="49" charset="0"/>
                <a:cs typeface="Courier New" panose="02070309020205020404" pitchFamily="49" charset="0"/>
              </a:rPr>
              <a:t>()</a:t>
            </a:r>
          </a:p>
          <a:p>
            <a:pPr lvl="1"/>
            <a:endParaRPr lang="en-US" dirty="0">
              <a:latin typeface="Courier New" panose="02070309020205020404" pitchFamily="49" charset="0"/>
              <a:cs typeface="Courier New" panose="02070309020205020404" pitchFamily="49" charset="0"/>
            </a:endParaRPr>
          </a:p>
          <a:p>
            <a:r>
              <a:rPr lang="fr-FR" dirty="0"/>
              <a:t>Start shiny server</a:t>
            </a:r>
          </a:p>
          <a:p>
            <a:pPr lvl="1"/>
            <a:r>
              <a:rPr lang="fr-FR" dirty="0" err="1" smtClean="0">
                <a:latin typeface="Courier New" panose="02070309020205020404" pitchFamily="49" charset="0"/>
                <a:cs typeface="Courier New" panose="02070309020205020404" pitchFamily="49" charset="0"/>
              </a:rPr>
              <a:t>sudo</a:t>
            </a:r>
            <a:r>
              <a:rPr lang="fr-FR" dirty="0" smtClean="0">
                <a:latin typeface="Courier New" panose="02070309020205020404" pitchFamily="49" charset="0"/>
                <a:cs typeface="Courier New" panose="02070309020205020404" pitchFamily="49" charset="0"/>
              </a:rPr>
              <a:t> </a:t>
            </a:r>
            <a:r>
              <a:rPr lang="fr-FR" dirty="0" err="1" smtClean="0">
                <a:latin typeface="Courier New" panose="02070309020205020404" pitchFamily="49" charset="0"/>
                <a:cs typeface="Courier New" panose="02070309020205020404" pitchFamily="49" charset="0"/>
              </a:rPr>
              <a:t>systemctl</a:t>
            </a:r>
            <a:r>
              <a:rPr lang="fr-FR" dirty="0" smtClean="0">
                <a:latin typeface="Courier New" panose="02070309020205020404" pitchFamily="49" charset="0"/>
                <a:cs typeface="Courier New" panose="02070309020205020404" pitchFamily="49" charset="0"/>
              </a:rPr>
              <a:t> </a:t>
            </a:r>
            <a:r>
              <a:rPr lang="fr-FR" dirty="0" err="1" smtClean="0">
                <a:latin typeface="Courier New" panose="02070309020205020404" pitchFamily="49" charset="0"/>
                <a:cs typeface="Courier New" panose="02070309020205020404" pitchFamily="49" charset="0"/>
              </a:rPr>
              <a:t>start</a:t>
            </a:r>
            <a:r>
              <a:rPr lang="fr-FR" dirty="0" smtClean="0">
                <a:latin typeface="Courier New" panose="02070309020205020404" pitchFamily="49" charset="0"/>
                <a:cs typeface="Courier New" panose="02070309020205020404" pitchFamily="49" charset="0"/>
              </a:rPr>
              <a:t> shiny-server</a:t>
            </a:r>
          </a:p>
          <a:p>
            <a:pPr lvl="1"/>
            <a:endParaRPr lang="fr-FR" dirty="0">
              <a:latin typeface="Courier New" panose="02070309020205020404" pitchFamily="49" charset="0"/>
              <a:cs typeface="Courier New" panose="02070309020205020404" pitchFamily="49" charset="0"/>
            </a:endParaRPr>
          </a:p>
          <a:p>
            <a:r>
              <a:rPr lang="en-US" dirty="0"/>
              <a:t>Copy the app files in a directory</a:t>
            </a:r>
          </a:p>
          <a:p>
            <a:pPr lvl="1"/>
            <a:r>
              <a:rPr lang="fr-FR" dirty="0" err="1">
                <a:latin typeface="Courier New" panose="02070309020205020404" pitchFamily="49" charset="0"/>
                <a:cs typeface="Courier New" panose="02070309020205020404" pitchFamily="49" charset="0"/>
                <a:sym typeface="Courier New"/>
              </a:rPr>
              <a:t>scp</a:t>
            </a:r>
            <a:r>
              <a:rPr lang="fr-FR" dirty="0">
                <a:latin typeface="Courier New" panose="02070309020205020404" pitchFamily="49" charset="0"/>
                <a:cs typeface="Courier New" panose="02070309020205020404" pitchFamily="49" charset="0"/>
                <a:sym typeface="Courier New"/>
              </a:rPr>
              <a:t> </a:t>
            </a:r>
            <a:r>
              <a:rPr lang="fr-FR" dirty="0" err="1">
                <a:latin typeface="Courier New" panose="02070309020205020404" pitchFamily="49" charset="0"/>
                <a:cs typeface="Courier New" panose="02070309020205020404" pitchFamily="49" charset="0"/>
                <a:sym typeface="Courier New"/>
              </a:rPr>
              <a:t>path</a:t>
            </a:r>
            <a:r>
              <a:rPr lang="fr-FR" dirty="0">
                <a:latin typeface="Courier New" panose="02070309020205020404" pitchFamily="49" charset="0"/>
                <a:cs typeface="Courier New" panose="02070309020205020404" pitchFamily="49" charset="0"/>
                <a:sym typeface="Courier New"/>
              </a:rPr>
              <a:t>/to/</a:t>
            </a:r>
            <a:r>
              <a:rPr lang="fr-FR" dirty="0" err="1">
                <a:latin typeface="Courier New" panose="02070309020205020404" pitchFamily="49" charset="0"/>
                <a:cs typeface="Courier New" panose="02070309020205020404" pitchFamily="49" charset="0"/>
                <a:sym typeface="Courier New"/>
              </a:rPr>
              <a:t>my</a:t>
            </a:r>
            <a:r>
              <a:rPr lang="fr-FR" dirty="0">
                <a:latin typeface="Courier New" panose="02070309020205020404" pitchFamily="49" charset="0"/>
                <a:cs typeface="Courier New" panose="02070309020205020404" pitchFamily="49" charset="0"/>
                <a:sym typeface="Courier New"/>
              </a:rPr>
              <a:t>/</a:t>
            </a:r>
            <a:r>
              <a:rPr lang="fr-FR" dirty="0" err="1">
                <a:latin typeface="Courier New" panose="02070309020205020404" pitchFamily="49" charset="0"/>
                <a:cs typeface="Courier New" panose="02070309020205020404" pitchFamily="49" charset="0"/>
                <a:sym typeface="Courier New"/>
              </a:rPr>
              <a:t>app</a:t>
            </a:r>
            <a:r>
              <a:rPr lang="fr-FR" dirty="0">
                <a:latin typeface="Courier New" panose="02070309020205020404" pitchFamily="49" charset="0"/>
                <a:cs typeface="Courier New" panose="02070309020205020404" pitchFamily="49" charset="0"/>
                <a:sym typeface="Courier New"/>
              </a:rPr>
              <a:t> </a:t>
            </a:r>
            <a:r>
              <a:rPr lang="fr-FR" dirty="0" err="1" smtClean="0">
                <a:latin typeface="Courier New" panose="02070309020205020404" pitchFamily="49" charset="0"/>
                <a:cs typeface="Courier New" panose="02070309020205020404" pitchFamily="49" charset="0"/>
                <a:sym typeface="Courier New"/>
              </a:rPr>
              <a:t>name@myserver:remotepath</a:t>
            </a:r>
            <a:r>
              <a:rPr lang="fr-FR" dirty="0" smtClean="0">
                <a:latin typeface="Courier New" panose="02070309020205020404" pitchFamily="49" charset="0"/>
                <a:cs typeface="Courier New" panose="02070309020205020404" pitchFamily="49" charset="0"/>
                <a:sym typeface="Courier New"/>
              </a:rPr>
              <a:t>/to/</a:t>
            </a:r>
            <a:r>
              <a:rPr lang="fr-FR" dirty="0" err="1" smtClean="0">
                <a:latin typeface="Courier New" panose="02070309020205020404" pitchFamily="49" charset="0"/>
                <a:cs typeface="Courier New" panose="02070309020205020404" pitchFamily="49" charset="0"/>
                <a:sym typeface="Courier New"/>
              </a:rPr>
              <a:t>my</a:t>
            </a:r>
            <a:r>
              <a:rPr lang="fr-FR" dirty="0" smtClean="0">
                <a:latin typeface="Courier New" panose="02070309020205020404" pitchFamily="49" charset="0"/>
                <a:cs typeface="Courier New" panose="02070309020205020404" pitchFamily="49" charset="0"/>
                <a:sym typeface="Courier New"/>
              </a:rPr>
              <a:t>/</a:t>
            </a:r>
            <a:r>
              <a:rPr lang="fr-FR" dirty="0" err="1" smtClean="0">
                <a:latin typeface="Courier New" panose="02070309020205020404" pitchFamily="49" charset="0"/>
                <a:cs typeface="Courier New" panose="02070309020205020404" pitchFamily="49" charset="0"/>
                <a:sym typeface="Courier New"/>
              </a:rPr>
              <a:t>app</a:t>
            </a:r>
            <a:endParaRPr lang="fr-FR" dirty="0" smtClean="0">
              <a:latin typeface="Courier New" panose="02070309020205020404" pitchFamily="49" charset="0"/>
              <a:cs typeface="Courier New" panose="02070309020205020404" pitchFamily="49" charset="0"/>
              <a:sym typeface="Courier New"/>
            </a:endParaRPr>
          </a:p>
          <a:p>
            <a:pPr lvl="1"/>
            <a:endParaRPr lang="fr-FR" dirty="0">
              <a:latin typeface="Courier New" panose="02070309020205020404" pitchFamily="49" charset="0"/>
              <a:cs typeface="Courier New" panose="02070309020205020404" pitchFamily="49" charset="0"/>
              <a:sym typeface="Courier New"/>
            </a:endParaRPr>
          </a:p>
          <a:p>
            <a:r>
              <a:rPr lang="fr-FR" dirty="0" smtClean="0"/>
              <a:t>Configure </a:t>
            </a:r>
            <a:r>
              <a:rPr lang="fr-FR" dirty="0"/>
              <a:t>shiny-</a:t>
            </a:r>
            <a:r>
              <a:rPr lang="fr-FR" dirty="0" err="1"/>
              <a:t>server.conf</a:t>
            </a:r>
            <a:endParaRPr lang="fr-FR" dirty="0"/>
          </a:p>
          <a:p>
            <a:endParaRPr lang="fr-FR" dirty="0"/>
          </a:p>
        </p:txBody>
      </p:sp>
    </p:spTree>
    <p:extLst>
      <p:ext uri="{BB962C8B-B14F-4D97-AF65-F5344CB8AC3E}">
        <p14:creationId xmlns:p14="http://schemas.microsoft.com/office/powerpoint/2010/main" val="37631420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Share my R code and </a:t>
            </a:r>
            <a:r>
              <a:rPr lang="en-US" dirty="0" smtClean="0"/>
              <a:t>results</a:t>
            </a:r>
            <a:endParaRPr lang="fr-FR" dirty="0"/>
          </a:p>
        </p:txBody>
      </p:sp>
      <p:pic>
        <p:nvPicPr>
          <p:cNvPr id="7" name="Google Shape;623;p30"/>
          <p:cNvPicPr preferRelativeResize="0"/>
          <p:nvPr/>
        </p:nvPicPr>
        <p:blipFill rotWithShape="1">
          <a:blip r:embed="rId2">
            <a:alphaModFix/>
          </a:blip>
          <a:srcRect/>
          <a:stretch/>
        </p:blipFill>
        <p:spPr>
          <a:xfrm>
            <a:off x="76200" y="547506"/>
            <a:ext cx="8991600" cy="3971012"/>
          </a:xfrm>
          <a:prstGeom prst="rect">
            <a:avLst/>
          </a:prstGeom>
          <a:noFill/>
          <a:ln>
            <a:noFill/>
          </a:ln>
        </p:spPr>
      </p:pic>
    </p:spTree>
    <p:extLst>
      <p:ext uri="{BB962C8B-B14F-4D97-AF65-F5344CB8AC3E}">
        <p14:creationId xmlns:p14="http://schemas.microsoft.com/office/powerpoint/2010/main" val="31075377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shinyproxy</a:t>
            </a:r>
            <a:endParaRPr lang="fr-FR" dirty="0"/>
          </a:p>
        </p:txBody>
      </p:sp>
      <p:sp>
        <p:nvSpPr>
          <p:cNvPr id="3" name="Espace réservé du texte 2"/>
          <p:cNvSpPr>
            <a:spLocks noGrp="1"/>
          </p:cNvSpPr>
          <p:nvPr>
            <p:ph type="body" idx="1"/>
          </p:nvPr>
        </p:nvSpPr>
        <p:spPr/>
        <p:txBody>
          <a:bodyPr/>
          <a:lstStyle/>
          <a:p>
            <a:endParaRPr lang="fr-FR"/>
          </a:p>
        </p:txBody>
      </p:sp>
      <p:pic>
        <p:nvPicPr>
          <p:cNvPr id="4" name="Google Shape;117;p23"/>
          <p:cNvPicPr preferRelativeResize="0"/>
          <p:nvPr/>
        </p:nvPicPr>
        <p:blipFill rotWithShape="1">
          <a:blip r:embed="rId2">
            <a:alphaModFix/>
          </a:blip>
          <a:srcRect t="12869"/>
          <a:stretch/>
        </p:blipFill>
        <p:spPr>
          <a:xfrm>
            <a:off x="270905" y="474920"/>
            <a:ext cx="7309758" cy="4216027"/>
          </a:xfrm>
          <a:prstGeom prst="rect">
            <a:avLst/>
          </a:prstGeom>
          <a:noFill/>
          <a:ln>
            <a:noFill/>
          </a:ln>
        </p:spPr>
      </p:pic>
      <p:pic>
        <p:nvPicPr>
          <p:cNvPr id="5" name="Google Shape;118;p23"/>
          <p:cNvPicPr preferRelativeResize="0"/>
          <p:nvPr/>
        </p:nvPicPr>
        <p:blipFill>
          <a:blip r:embed="rId3">
            <a:alphaModFix/>
          </a:blip>
          <a:stretch>
            <a:fillRect/>
          </a:stretch>
        </p:blipFill>
        <p:spPr>
          <a:xfrm>
            <a:off x="6206326" y="1684698"/>
            <a:ext cx="2748674" cy="3006250"/>
          </a:xfrm>
          <a:prstGeom prst="rect">
            <a:avLst/>
          </a:prstGeom>
          <a:noFill/>
          <a:ln>
            <a:noFill/>
          </a:ln>
        </p:spPr>
      </p:pic>
    </p:spTree>
    <p:extLst>
      <p:ext uri="{BB962C8B-B14F-4D97-AF65-F5344CB8AC3E}">
        <p14:creationId xmlns:p14="http://schemas.microsoft.com/office/powerpoint/2010/main" val="141316104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 dirty="0"/>
              <a:t>the pros and cons</a:t>
            </a:r>
            <a:endParaRPr lang="fr-FR" dirty="0"/>
          </a:p>
        </p:txBody>
      </p:sp>
      <p:sp>
        <p:nvSpPr>
          <p:cNvPr id="3" name="Espace réservé du texte 2"/>
          <p:cNvSpPr>
            <a:spLocks noGrp="1"/>
          </p:cNvSpPr>
          <p:nvPr>
            <p:ph type="body" idx="1"/>
          </p:nvPr>
        </p:nvSpPr>
        <p:spPr/>
        <p:txBody>
          <a:bodyPr/>
          <a:lstStyle/>
          <a:p>
            <a:endParaRPr lang="fr-FR" dirty="0"/>
          </a:p>
        </p:txBody>
      </p:sp>
      <p:graphicFrame>
        <p:nvGraphicFramePr>
          <p:cNvPr id="4" name="Google Shape;134;p25"/>
          <p:cNvGraphicFramePr/>
          <p:nvPr>
            <p:extLst>
              <p:ext uri="{D42A27DB-BD31-4B8C-83A1-F6EECF244321}">
                <p14:modId xmlns:p14="http://schemas.microsoft.com/office/powerpoint/2010/main" val="407328873"/>
              </p:ext>
            </p:extLst>
          </p:nvPr>
        </p:nvGraphicFramePr>
        <p:xfrm>
          <a:off x="331562" y="1057637"/>
          <a:ext cx="8480875" cy="3028225"/>
        </p:xfrm>
        <a:graphic>
          <a:graphicData uri="http://schemas.openxmlformats.org/drawingml/2006/table">
            <a:tbl>
              <a:tblPr>
                <a:tableStyleId>{5DA37D80-6434-44D0-A028-1B22A696006F}</a:tableStyleId>
              </a:tblPr>
              <a:tblGrid>
                <a:gridCol w="1696175">
                  <a:extLst>
                    <a:ext uri="{9D8B030D-6E8A-4147-A177-3AD203B41FA5}">
                      <a16:colId xmlns:a16="http://schemas.microsoft.com/office/drawing/2014/main" val="20000"/>
                    </a:ext>
                  </a:extLst>
                </a:gridCol>
                <a:gridCol w="1696175">
                  <a:extLst>
                    <a:ext uri="{9D8B030D-6E8A-4147-A177-3AD203B41FA5}">
                      <a16:colId xmlns:a16="http://schemas.microsoft.com/office/drawing/2014/main" val="20001"/>
                    </a:ext>
                  </a:extLst>
                </a:gridCol>
                <a:gridCol w="1696175">
                  <a:extLst>
                    <a:ext uri="{9D8B030D-6E8A-4147-A177-3AD203B41FA5}">
                      <a16:colId xmlns:a16="http://schemas.microsoft.com/office/drawing/2014/main" val="20002"/>
                    </a:ext>
                  </a:extLst>
                </a:gridCol>
                <a:gridCol w="1696175">
                  <a:extLst>
                    <a:ext uri="{9D8B030D-6E8A-4147-A177-3AD203B41FA5}">
                      <a16:colId xmlns:a16="http://schemas.microsoft.com/office/drawing/2014/main" val="20003"/>
                    </a:ext>
                  </a:extLst>
                </a:gridCol>
                <a:gridCol w="1696175">
                  <a:extLst>
                    <a:ext uri="{9D8B030D-6E8A-4147-A177-3AD203B41FA5}">
                      <a16:colId xmlns:a16="http://schemas.microsoft.com/office/drawing/2014/main" val="20004"/>
                    </a:ext>
                  </a:extLst>
                </a:gridCol>
              </a:tblGrid>
              <a:tr h="650875">
                <a:tc>
                  <a:txBody>
                    <a:bodyPr/>
                    <a:lstStyle/>
                    <a:p>
                      <a:pPr marL="0" lvl="0" indent="0" algn="ctr" rtl="0">
                        <a:spcBef>
                          <a:spcPts val="0"/>
                        </a:spcBef>
                        <a:spcAft>
                          <a:spcPts val="0"/>
                        </a:spcAft>
                        <a:buNone/>
                      </a:pPr>
                      <a:endParaRPr>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b="1" dirty="0">
                          <a:latin typeface="Nunito" panose="020B0604020202020204" charset="0"/>
                        </a:rPr>
                        <a:t>Infrastructure needed</a:t>
                      </a:r>
                      <a:endParaRPr b="1"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b="1" dirty="0">
                          <a:latin typeface="Nunito" panose="020B0604020202020204" charset="0"/>
                        </a:rPr>
                        <a:t>Costs</a:t>
                      </a:r>
                      <a:endParaRPr b="1"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b="1" dirty="0">
                          <a:latin typeface="Nunito" panose="020B0604020202020204" charset="0"/>
                        </a:rPr>
                        <a:t>Ease of installation</a:t>
                      </a:r>
                      <a:endParaRPr b="1"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Clr>
                          <a:schemeClr val="dk1"/>
                        </a:buClr>
                        <a:buSzPts val="1100"/>
                        <a:buFont typeface="Arial"/>
                        <a:buNone/>
                      </a:pPr>
                      <a:r>
                        <a:rPr lang="fr" b="1" dirty="0">
                          <a:latin typeface="Nunito" panose="020B0604020202020204" charset="0"/>
                        </a:rPr>
                        <a:t>Skills needed for deployment</a:t>
                      </a:r>
                      <a:endParaRPr b="1"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extLst>
                  <a:ext uri="{0D108BD9-81ED-4DB2-BD59-A6C34878D82A}">
                    <a16:rowId xmlns:a16="http://schemas.microsoft.com/office/drawing/2014/main" val="10000"/>
                  </a:ext>
                </a:extLst>
              </a:tr>
              <a:tr h="650875">
                <a:tc>
                  <a:txBody>
                    <a:bodyPr/>
                    <a:lstStyle/>
                    <a:p>
                      <a:pPr marL="0" lvl="0" indent="0" algn="ctr" rtl="0">
                        <a:spcBef>
                          <a:spcPts val="0"/>
                        </a:spcBef>
                        <a:spcAft>
                          <a:spcPts val="0"/>
                        </a:spcAft>
                        <a:buNone/>
                      </a:pPr>
                      <a:r>
                        <a:rPr lang="fr" b="1" dirty="0">
                          <a:latin typeface="Nunito" panose="020B0604020202020204" charset="0"/>
                        </a:rPr>
                        <a:t>shinyapps.io</a:t>
                      </a:r>
                      <a:endParaRPr b="1"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sz="1000" dirty="0">
                          <a:latin typeface="Nunito" panose="020B0604020202020204" charset="0"/>
                        </a:rPr>
                        <a:t>None </a:t>
                      </a:r>
                      <a:r>
                        <a:rPr lang="fr" sz="1000" dirty="0" err="1">
                          <a:latin typeface="Nunito" panose="020B0604020202020204" charset="0"/>
                        </a:rPr>
                        <a:t>needed</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sz="1000">
                          <a:latin typeface="Nunito" panose="020B0604020202020204" charset="0"/>
                        </a:rPr>
                        <a:t>- free for 5 apps/25h usage</a:t>
                      </a:r>
                      <a:endParaRPr sz="1000">
                        <a:latin typeface="Nunito" panose="020B0604020202020204" charset="0"/>
                      </a:endParaRPr>
                    </a:p>
                    <a:p>
                      <a:pPr marL="0" lvl="0" indent="0" algn="ctr" rtl="0">
                        <a:spcBef>
                          <a:spcPts val="0"/>
                        </a:spcBef>
                        <a:spcAft>
                          <a:spcPts val="0"/>
                        </a:spcAft>
                        <a:buNone/>
                      </a:pPr>
                      <a:r>
                        <a:rPr lang="fr" sz="1000">
                          <a:latin typeface="Nunito" panose="020B0604020202020204" charset="0"/>
                        </a:rPr>
                        <a:t>- paying service for more important needs</a:t>
                      </a:r>
                      <a:endParaRPr sz="100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sz="1000">
                          <a:latin typeface="Nunito" panose="020B0604020202020204" charset="0"/>
                        </a:rPr>
                        <a:t>No installation needed</a:t>
                      </a:r>
                      <a:endParaRPr sz="100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Clr>
                          <a:schemeClr val="dk1"/>
                        </a:buClr>
                        <a:buSzPts val="1100"/>
                        <a:buFont typeface="Arial"/>
                        <a:buNone/>
                      </a:pPr>
                      <a:r>
                        <a:rPr lang="fr" sz="1000">
                          <a:latin typeface="Nunito" panose="020B0604020202020204" charset="0"/>
                        </a:rPr>
                        <a:t>No skills needed</a:t>
                      </a:r>
                      <a:endParaRPr sz="100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extLst>
                  <a:ext uri="{0D108BD9-81ED-4DB2-BD59-A6C34878D82A}">
                    <a16:rowId xmlns:a16="http://schemas.microsoft.com/office/drawing/2014/main" val="10001"/>
                  </a:ext>
                </a:extLst>
              </a:tr>
              <a:tr h="650875">
                <a:tc>
                  <a:txBody>
                    <a:bodyPr/>
                    <a:lstStyle/>
                    <a:p>
                      <a:pPr marL="0" lvl="0" indent="0" algn="ctr" rtl="0">
                        <a:spcBef>
                          <a:spcPts val="0"/>
                        </a:spcBef>
                        <a:spcAft>
                          <a:spcPts val="0"/>
                        </a:spcAft>
                        <a:buNone/>
                      </a:pPr>
                      <a:r>
                        <a:rPr lang="fr" b="1" dirty="0">
                          <a:latin typeface="Nunito" panose="020B0604020202020204" charset="0"/>
                        </a:rPr>
                        <a:t>shinyserver open source</a:t>
                      </a:r>
                      <a:endParaRPr b="1"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sz="1000" dirty="0">
                          <a:latin typeface="Nunito" panose="020B0604020202020204" charset="0"/>
                        </a:rPr>
                        <a:t>++</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171450" lvl="0" indent="-171450" algn="ctr" rtl="0">
                        <a:spcBef>
                          <a:spcPts val="0"/>
                        </a:spcBef>
                        <a:spcAft>
                          <a:spcPts val="0"/>
                        </a:spcAft>
                        <a:buFontTx/>
                        <a:buChar char="-"/>
                      </a:pPr>
                      <a:r>
                        <a:rPr lang="fr" sz="1000" dirty="0">
                          <a:latin typeface="Nunito" panose="020B0604020202020204" charset="0"/>
                        </a:rPr>
                        <a:t>free </a:t>
                      </a:r>
                      <a:r>
                        <a:rPr lang="fr" sz="1000" dirty="0" err="1">
                          <a:latin typeface="Nunito" panose="020B0604020202020204" charset="0"/>
                        </a:rPr>
                        <a:t>with</a:t>
                      </a:r>
                      <a:r>
                        <a:rPr lang="fr" sz="1000" dirty="0">
                          <a:latin typeface="Nunito" panose="020B0604020202020204" charset="0"/>
                        </a:rPr>
                        <a:t> </a:t>
                      </a:r>
                      <a:r>
                        <a:rPr lang="fr" sz="1000" dirty="0" err="1">
                          <a:latin typeface="Nunito" panose="020B0604020202020204" charset="0"/>
                        </a:rPr>
                        <a:t>limited</a:t>
                      </a:r>
                      <a:r>
                        <a:rPr lang="fr" sz="1000" dirty="0">
                          <a:latin typeface="Nunito" panose="020B0604020202020204" charset="0"/>
                        </a:rPr>
                        <a:t> </a:t>
                      </a:r>
                      <a:r>
                        <a:rPr lang="fr" sz="1000" dirty="0" err="1">
                          <a:latin typeface="Nunito" panose="020B0604020202020204" charset="0"/>
                        </a:rPr>
                        <a:t>capabilities</a:t>
                      </a:r>
                      <a:endParaRPr lang="fr" sz="1000" dirty="0">
                        <a:latin typeface="Nunito" panose="020B0604020202020204" charset="0"/>
                      </a:endParaRPr>
                    </a:p>
                    <a:p>
                      <a:pPr marL="171450" lvl="0" indent="-171450" algn="ctr" rtl="0">
                        <a:spcBef>
                          <a:spcPts val="0"/>
                        </a:spcBef>
                        <a:spcAft>
                          <a:spcPts val="0"/>
                        </a:spcAft>
                        <a:buFontTx/>
                        <a:buChar char="-"/>
                      </a:pPr>
                      <a:r>
                        <a:rPr lang="fr" sz="1000" dirty="0">
                          <a:latin typeface="Nunito" panose="020B0604020202020204" charset="0"/>
                        </a:rPr>
                        <a:t>5000 €/</a:t>
                      </a:r>
                      <a:r>
                        <a:rPr lang="fr" sz="1000" dirty="0" err="1">
                          <a:latin typeface="Nunito" panose="020B0604020202020204" charset="0"/>
                        </a:rPr>
                        <a:t>year</a:t>
                      </a:r>
                      <a:r>
                        <a:rPr lang="fr" sz="1000" dirty="0">
                          <a:latin typeface="Nunito" panose="020B0604020202020204" charset="0"/>
                        </a:rPr>
                        <a:t> for full version</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FR" sz="1000" dirty="0">
                          <a:latin typeface="Nunito" panose="020B0604020202020204" charset="0"/>
                        </a:rPr>
                        <a:t>Installation </a:t>
                      </a:r>
                      <a:r>
                        <a:rPr lang="fr-FR" sz="1000" dirty="0" err="1">
                          <a:latin typeface="Nunito" panose="020B0604020202020204" charset="0"/>
                        </a:rPr>
                        <a:t>relatively</a:t>
                      </a:r>
                      <a:r>
                        <a:rPr lang="fr-FR" sz="1000" dirty="0">
                          <a:latin typeface="Nunito" panose="020B0604020202020204" charset="0"/>
                        </a:rPr>
                        <a:t> </a:t>
                      </a:r>
                      <a:r>
                        <a:rPr lang="fr-FR" sz="1000" dirty="0" err="1">
                          <a:latin typeface="Nunito" panose="020B0604020202020204" charset="0"/>
                        </a:rPr>
                        <a:t>easy</a:t>
                      </a:r>
                      <a:r>
                        <a:rPr lang="fr-FR" sz="1000" dirty="0">
                          <a:latin typeface="Nunito" panose="020B0604020202020204" charset="0"/>
                        </a:rPr>
                        <a:t> on </a:t>
                      </a:r>
                      <a:r>
                        <a:rPr lang="fr-FR" sz="1000" dirty="0" err="1">
                          <a:latin typeface="Nunito" panose="020B0604020202020204" charset="0"/>
                        </a:rPr>
                        <a:t>ubuntu</a:t>
                      </a:r>
                      <a:endParaRPr lang="fr-FR" sz="1000" dirty="0">
                        <a:latin typeface="Nunito" panose="020B0604020202020204" charset="0"/>
                      </a:endParaRPr>
                    </a:p>
                    <a:p>
                      <a:pPr marL="0" lvl="0" indent="0" algn="ctr" rtl="0">
                        <a:spcBef>
                          <a:spcPts val="0"/>
                        </a:spcBef>
                        <a:spcAft>
                          <a:spcPts val="0"/>
                        </a:spcAft>
                        <a:buNone/>
                      </a:pPr>
                      <a:r>
                        <a:rPr lang="fr-FR" sz="1000" dirty="0">
                          <a:latin typeface="Nunito" panose="020B0604020202020204" charset="0"/>
                        </a:rPr>
                        <a:t>Maintenance </a:t>
                      </a:r>
                      <a:r>
                        <a:rPr lang="fr-FR" sz="1000" dirty="0" err="1">
                          <a:latin typeface="Nunito" panose="020B0604020202020204" charset="0"/>
                        </a:rPr>
                        <a:t>easy</a:t>
                      </a:r>
                      <a:r>
                        <a:rPr lang="fr-FR" sz="1000" dirty="0">
                          <a:latin typeface="Nunito" panose="020B0604020202020204" charset="0"/>
                        </a:rPr>
                        <a:t> for </a:t>
                      </a:r>
                      <a:r>
                        <a:rPr lang="fr-FR" sz="1000" dirty="0" err="1">
                          <a:latin typeface="Nunito" panose="020B0604020202020204" charset="0"/>
                        </a:rPr>
                        <a:t>systems</a:t>
                      </a:r>
                      <a:r>
                        <a:rPr lang="fr-FR" sz="1000" dirty="0">
                          <a:latin typeface="Nunito" panose="020B0604020202020204" charset="0"/>
                        </a:rPr>
                        <a:t> </a:t>
                      </a:r>
                      <a:r>
                        <a:rPr lang="fr-FR" sz="1000" dirty="0" err="1">
                          <a:latin typeface="Nunito" panose="020B0604020202020204" charset="0"/>
                        </a:rPr>
                        <a:t>administrators</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FR" sz="1000" dirty="0">
                          <a:latin typeface="Nunito" panose="020B0604020202020204" charset="0"/>
                        </a:rPr>
                        <a:t>few </a:t>
                      </a:r>
                      <a:r>
                        <a:rPr lang="fr-FR" sz="1000" dirty="0" err="1">
                          <a:latin typeface="Nunito" panose="020B0604020202020204" charset="0"/>
                        </a:rPr>
                        <a:t>skills</a:t>
                      </a:r>
                      <a:r>
                        <a:rPr lang="fr-FR" sz="1000" dirty="0">
                          <a:latin typeface="Nunito" panose="020B0604020202020204" charset="0"/>
                        </a:rPr>
                        <a:t> in </a:t>
                      </a:r>
                      <a:r>
                        <a:rPr lang="fr-FR" sz="1000" dirty="0" err="1">
                          <a:latin typeface="Nunito" panose="020B0604020202020204" charset="0"/>
                        </a:rPr>
                        <a:t>unix</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extLst>
                  <a:ext uri="{0D108BD9-81ED-4DB2-BD59-A6C34878D82A}">
                    <a16:rowId xmlns:a16="http://schemas.microsoft.com/office/drawing/2014/main" val="10002"/>
                  </a:ext>
                </a:extLst>
              </a:tr>
              <a:tr h="650875">
                <a:tc>
                  <a:txBody>
                    <a:bodyPr/>
                    <a:lstStyle/>
                    <a:p>
                      <a:pPr marL="0" lvl="0" indent="0" algn="ctr" rtl="0">
                        <a:spcBef>
                          <a:spcPts val="0"/>
                        </a:spcBef>
                        <a:spcAft>
                          <a:spcPts val="0"/>
                        </a:spcAft>
                        <a:buNone/>
                      </a:pPr>
                      <a:r>
                        <a:rPr lang="fr" b="1" dirty="0" err="1">
                          <a:latin typeface="Nunito" panose="020B0604020202020204" charset="0"/>
                        </a:rPr>
                        <a:t>shinyproxy</a:t>
                      </a:r>
                      <a:endParaRPr b="1"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sz="1000" dirty="0">
                          <a:latin typeface="Nunito" panose="020B0604020202020204" charset="0"/>
                        </a:rPr>
                        <a:t>++</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sz="1000" dirty="0">
                          <a:latin typeface="Nunito" panose="020B0604020202020204" charset="0"/>
                        </a:rPr>
                        <a:t>- free</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FR" sz="1000" dirty="0">
                          <a:latin typeface="Nunito" panose="020B0604020202020204" charset="0"/>
                        </a:rPr>
                        <a:t>Installation </a:t>
                      </a:r>
                      <a:r>
                        <a:rPr lang="fr-FR" sz="1000" dirty="0" err="1">
                          <a:latin typeface="Nunito" panose="020B0604020202020204" charset="0"/>
                        </a:rPr>
                        <a:t>relativeley</a:t>
                      </a:r>
                      <a:r>
                        <a:rPr lang="fr-FR" sz="1000" dirty="0">
                          <a:latin typeface="Nunito" panose="020B0604020202020204" charset="0"/>
                        </a:rPr>
                        <a:t> </a:t>
                      </a:r>
                      <a:r>
                        <a:rPr lang="fr-FR" sz="1000" dirty="0" err="1">
                          <a:latin typeface="Nunito" panose="020B0604020202020204" charset="0"/>
                        </a:rPr>
                        <a:t>easy</a:t>
                      </a:r>
                      <a:r>
                        <a:rPr lang="fr-FR" sz="1000" dirty="0">
                          <a:latin typeface="Nunito" panose="020B0604020202020204" charset="0"/>
                        </a:rPr>
                        <a:t> </a:t>
                      </a:r>
                      <a:r>
                        <a:rPr lang="fr-FR" sz="1000" dirty="0" err="1">
                          <a:latin typeface="Nunito" panose="020B0604020202020204" charset="0"/>
                        </a:rPr>
                        <a:t>using</a:t>
                      </a:r>
                      <a:r>
                        <a:rPr lang="fr-FR" sz="1000" dirty="0">
                          <a:latin typeface="Nunito" panose="020B0604020202020204" charset="0"/>
                        </a:rPr>
                        <a:t> docker but docker administration </a:t>
                      </a:r>
                      <a:r>
                        <a:rPr lang="fr-FR" sz="1000" dirty="0" err="1">
                          <a:latin typeface="Nunito" panose="020B0604020202020204" charset="0"/>
                        </a:rPr>
                        <a:t>is</a:t>
                      </a:r>
                      <a:r>
                        <a:rPr lang="fr-FR" sz="1000" dirty="0">
                          <a:latin typeface="Nunito" panose="020B0604020202020204" charset="0"/>
                        </a:rPr>
                        <a:t> not </a:t>
                      </a:r>
                      <a:r>
                        <a:rPr lang="fr-FR" sz="1000" dirty="0" err="1">
                          <a:latin typeface="Nunito" panose="020B0604020202020204" charset="0"/>
                        </a:rPr>
                        <a:t>so</a:t>
                      </a:r>
                      <a:r>
                        <a:rPr lang="fr-FR" sz="1000" dirty="0">
                          <a:latin typeface="Nunito" panose="020B0604020202020204" charset="0"/>
                        </a:rPr>
                        <a:t> </a:t>
                      </a:r>
                      <a:r>
                        <a:rPr lang="fr-FR" sz="1000" dirty="0" err="1">
                          <a:latin typeface="Nunito" panose="020B0604020202020204" charset="0"/>
                        </a:rPr>
                        <a:t>easy</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000" dirty="0">
                          <a:latin typeface="Nunito" panose="020B0604020202020204" charset="0"/>
                        </a:rPr>
                        <a:t>few </a:t>
                      </a:r>
                      <a:r>
                        <a:rPr lang="fr-FR" sz="1000" dirty="0" err="1">
                          <a:latin typeface="Nunito" panose="020B0604020202020204" charset="0"/>
                        </a:rPr>
                        <a:t>skills</a:t>
                      </a:r>
                      <a:r>
                        <a:rPr lang="fr-FR" sz="1000" dirty="0">
                          <a:latin typeface="Nunito" panose="020B0604020202020204" charset="0"/>
                        </a:rPr>
                        <a:t> in </a:t>
                      </a:r>
                      <a:r>
                        <a:rPr lang="fr-FR" sz="1000" dirty="0" err="1">
                          <a:latin typeface="Nunito" panose="020B0604020202020204" charset="0"/>
                        </a:rPr>
                        <a:t>unix</a:t>
                      </a:r>
                      <a:endParaRPr lang="fr-FR" sz="1000" dirty="0">
                        <a:latin typeface="Nunito" panose="020B0604020202020204" charset="0"/>
                      </a:endParaRPr>
                    </a:p>
                    <a:p>
                      <a:pPr marL="0" lvl="0" indent="0" algn="ctr" rtl="0">
                        <a:spcBef>
                          <a:spcPts val="0"/>
                        </a:spcBef>
                        <a:spcAft>
                          <a:spcPts val="0"/>
                        </a:spcAft>
                        <a:buNone/>
                      </a:pP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9395853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p:txBody>
          <a:bodyPr/>
          <a:lstStyle/>
          <a:p>
            <a:pPr lvl="0"/>
            <a:r>
              <a:rPr lang="fr-FR" dirty="0" smtClean="0"/>
              <a:t>Shinyapps.io</a:t>
            </a:r>
            <a:endParaRPr lang="fr-FR" dirty="0"/>
          </a:p>
        </p:txBody>
      </p:sp>
      <p:sp>
        <p:nvSpPr>
          <p:cNvPr id="140" name="Google Shape;140;p26"/>
          <p:cNvSpPr txBox="1">
            <a:spLocks noGrp="1"/>
          </p:cNvSpPr>
          <p:nvPr>
            <p:ph type="body" idx="1"/>
          </p:nvPr>
        </p:nvSpPr>
        <p:spPr/>
        <p:txBody>
          <a:bodyPr/>
          <a:lstStyle/>
          <a:p>
            <a:pPr lvl="0"/>
            <a:r>
              <a:rPr lang="fr-FR" dirty="0" err="1" smtClean="0"/>
              <a:t>Troubleshootings</a:t>
            </a:r>
            <a:endParaRPr lang="fr-FR" dirty="0" smtClean="0"/>
          </a:p>
          <a:p>
            <a:pPr lvl="1"/>
            <a:r>
              <a:rPr lang="fr-FR" dirty="0" err="1" smtClean="0"/>
              <a:t>Error</a:t>
            </a:r>
            <a:r>
              <a:rPr lang="fr-FR" dirty="0" smtClean="0"/>
              <a:t> in </a:t>
            </a:r>
            <a:r>
              <a:rPr lang="fr-FR" dirty="0" err="1" smtClean="0"/>
              <a:t>lint</a:t>
            </a:r>
            <a:r>
              <a:rPr lang="fr-FR" dirty="0" smtClean="0"/>
              <a:t>(</a:t>
            </a:r>
            <a:r>
              <a:rPr lang="fr-FR" dirty="0" err="1" smtClean="0"/>
              <a:t>appDir</a:t>
            </a:r>
            <a:r>
              <a:rPr lang="fr-FR" dirty="0" smtClean="0"/>
              <a:t>, </a:t>
            </a:r>
            <a:r>
              <a:rPr lang="fr-FR" dirty="0" err="1" smtClean="0"/>
              <a:t>appFiles</a:t>
            </a:r>
            <a:r>
              <a:rPr lang="fr-FR" dirty="0" smtClean="0"/>
              <a:t>, </a:t>
            </a:r>
            <a:r>
              <a:rPr lang="fr-FR" dirty="0" err="1" smtClean="0"/>
              <a:t>appPrimaryDoc</a:t>
            </a:r>
            <a:r>
              <a:rPr lang="fr-FR" dirty="0" smtClean="0"/>
              <a:t>) : </a:t>
            </a:r>
          </a:p>
          <a:p>
            <a:pPr lvl="1"/>
            <a:r>
              <a:rPr lang="fr-FR" dirty="0" err="1" smtClean="0"/>
              <a:t>Cancelling</a:t>
            </a:r>
            <a:r>
              <a:rPr lang="fr-FR" dirty="0" smtClean="0"/>
              <a:t> </a:t>
            </a:r>
            <a:r>
              <a:rPr lang="fr-FR" dirty="0" err="1" smtClean="0"/>
              <a:t>deployment</a:t>
            </a:r>
            <a:r>
              <a:rPr lang="fr-FR" dirty="0" smtClean="0"/>
              <a:t>: </a:t>
            </a:r>
            <a:r>
              <a:rPr lang="fr-FR" dirty="0" err="1" smtClean="0"/>
              <a:t>invalid</a:t>
            </a:r>
            <a:r>
              <a:rPr lang="fr-FR" dirty="0" smtClean="0"/>
              <a:t> </a:t>
            </a:r>
            <a:r>
              <a:rPr lang="fr-FR" dirty="0" err="1" smtClean="0"/>
              <a:t>project</a:t>
            </a:r>
            <a:r>
              <a:rPr lang="fr-FR" dirty="0" smtClean="0"/>
              <a:t> </a:t>
            </a:r>
            <a:r>
              <a:rPr lang="fr-FR" dirty="0" err="1" smtClean="0"/>
              <a:t>layout</a:t>
            </a:r>
            <a:r>
              <a:rPr lang="fr-FR" dirty="0" smtClean="0"/>
              <a:t>.</a:t>
            </a:r>
          </a:p>
          <a:p>
            <a:pPr lvl="1"/>
            <a:endParaRPr lang="fr-FR" dirty="0" smtClean="0"/>
          </a:p>
          <a:p>
            <a:pPr lvl="1"/>
            <a:r>
              <a:rPr lang="fr-FR" dirty="0" smtClean="0"/>
              <a:t>The </a:t>
            </a:r>
            <a:r>
              <a:rPr lang="fr-FR" dirty="0" err="1" smtClean="0"/>
              <a:t>project</a:t>
            </a:r>
            <a:r>
              <a:rPr lang="fr-FR" dirty="0" smtClean="0"/>
              <a:t> </a:t>
            </a:r>
            <a:r>
              <a:rPr lang="fr-FR" dirty="0" err="1" smtClean="0"/>
              <a:t>should</a:t>
            </a:r>
            <a:r>
              <a:rPr lang="fr-FR" dirty="0" smtClean="0"/>
              <a:t> have one of the </a:t>
            </a:r>
            <a:r>
              <a:rPr lang="fr-FR" dirty="0" err="1" smtClean="0"/>
              <a:t>following</a:t>
            </a:r>
            <a:r>
              <a:rPr lang="fr-FR" dirty="0" smtClean="0"/>
              <a:t> </a:t>
            </a:r>
            <a:r>
              <a:rPr lang="fr-FR" dirty="0" err="1" smtClean="0"/>
              <a:t>layouts</a:t>
            </a:r>
            <a:r>
              <a:rPr lang="fr-FR" dirty="0" smtClean="0"/>
              <a:t>:</a:t>
            </a:r>
          </a:p>
          <a:p>
            <a:pPr marL="927100" lvl="1" indent="-342900">
              <a:buFont typeface="+mj-lt"/>
              <a:buAutoNum type="arabicPeriod"/>
            </a:pPr>
            <a:r>
              <a:rPr lang="fr-FR" dirty="0" smtClean="0"/>
              <a:t>'</a:t>
            </a:r>
            <a:r>
              <a:rPr lang="fr-FR" dirty="0" err="1" smtClean="0"/>
              <a:t>shiny.R</a:t>
            </a:r>
            <a:r>
              <a:rPr lang="fr-FR" dirty="0" smtClean="0"/>
              <a:t>' and '</a:t>
            </a:r>
            <a:r>
              <a:rPr lang="fr-FR" dirty="0" err="1" smtClean="0"/>
              <a:t>ui.R</a:t>
            </a:r>
            <a:r>
              <a:rPr lang="fr-FR" dirty="0" smtClean="0"/>
              <a:t>' in the application base directory,</a:t>
            </a:r>
          </a:p>
          <a:p>
            <a:pPr marL="927100" lvl="1" indent="-342900">
              <a:buFont typeface="+mj-lt"/>
              <a:buAutoNum type="arabicPeriod"/>
            </a:pPr>
            <a:r>
              <a:rPr lang="fr-FR" dirty="0" smtClean="0"/>
              <a:t>'</a:t>
            </a:r>
            <a:r>
              <a:rPr lang="fr-FR" dirty="0" err="1" smtClean="0"/>
              <a:t>shiny.R</a:t>
            </a:r>
            <a:r>
              <a:rPr lang="fr-FR" dirty="0" smtClean="0"/>
              <a:t>' and 'www/index.html' in the application base directory,</a:t>
            </a:r>
          </a:p>
          <a:p>
            <a:pPr marL="927100" lvl="1" indent="-342900">
              <a:buFont typeface="+mj-lt"/>
              <a:buAutoNum type="arabicPeriod"/>
            </a:pPr>
            <a:r>
              <a:rPr lang="fr-FR" dirty="0" smtClean="0"/>
              <a:t>'</a:t>
            </a:r>
            <a:r>
              <a:rPr lang="fr-FR" dirty="0" err="1" smtClean="0"/>
              <a:t>app.R</a:t>
            </a:r>
            <a:r>
              <a:rPr lang="fr-FR" dirty="0" smtClean="0"/>
              <a:t>' or a single-file Shiny .R file,</a:t>
            </a:r>
          </a:p>
          <a:p>
            <a:pPr marL="927100" lvl="1" indent="-342900">
              <a:buFont typeface="+mj-lt"/>
              <a:buAutoNum type="arabicPeriod"/>
            </a:pPr>
            <a:r>
              <a:rPr lang="fr-FR" dirty="0" smtClean="0"/>
              <a:t>An R </a:t>
            </a:r>
            <a:r>
              <a:rPr lang="fr-FR" dirty="0" err="1" smtClean="0"/>
              <a:t>Markdown</a:t>
            </a:r>
            <a:r>
              <a:rPr lang="fr-FR" dirty="0" smtClean="0"/>
              <a:t> (.</a:t>
            </a:r>
            <a:r>
              <a:rPr lang="fr-FR" dirty="0" err="1" smtClean="0"/>
              <a:t>Rmd</a:t>
            </a:r>
            <a:r>
              <a:rPr lang="fr-FR" dirty="0" smtClean="0"/>
              <a:t>) document,</a:t>
            </a:r>
          </a:p>
          <a:p>
            <a:pPr marL="927100" lvl="1" indent="-342900">
              <a:buFont typeface="+mj-lt"/>
              <a:buAutoNum type="arabicPeriod"/>
            </a:pPr>
            <a:r>
              <a:rPr lang="fr-FR" dirty="0" smtClean="0"/>
              <a:t>A </a:t>
            </a:r>
            <a:r>
              <a:rPr lang="fr-FR" dirty="0" err="1" smtClean="0"/>
              <a:t>static</a:t>
            </a:r>
            <a:r>
              <a:rPr lang="fr-FR" dirty="0" smtClean="0"/>
              <a:t> HTML (.html) or PDF (.pdf) document.</a:t>
            </a:r>
          </a:p>
          <a:p>
            <a:pPr marL="927100" lvl="1" indent="-342900">
              <a:buFont typeface="+mj-lt"/>
              <a:buAutoNum type="arabicPeriod"/>
            </a:pPr>
            <a:r>
              <a:rPr lang="fr-FR" dirty="0" smtClean="0"/>
              <a:t>'</a:t>
            </a:r>
            <a:r>
              <a:rPr lang="fr-FR" dirty="0" err="1" smtClean="0"/>
              <a:t>plumber.R</a:t>
            </a:r>
            <a:r>
              <a:rPr lang="fr-FR" dirty="0" smtClean="0"/>
              <a:t>' API description .R file</a:t>
            </a:r>
          </a:p>
          <a:p>
            <a:pPr marL="927100" lvl="1" indent="-342900">
              <a:buFont typeface="+mj-lt"/>
              <a:buAutoNum type="arabicPeriod"/>
            </a:pPr>
            <a:r>
              <a:rPr lang="fr-FR" dirty="0" smtClean="0"/>
              <a:t>'</a:t>
            </a:r>
            <a:r>
              <a:rPr lang="fr-FR" dirty="0" err="1" smtClean="0"/>
              <a:t>entrypoint.R</a:t>
            </a:r>
            <a:r>
              <a:rPr lang="fr-FR" dirty="0" smtClean="0"/>
              <a:t>' </a:t>
            </a:r>
            <a:r>
              <a:rPr lang="fr-FR" dirty="0" err="1" smtClean="0"/>
              <a:t>plumber</a:t>
            </a:r>
            <a:r>
              <a:rPr lang="fr-FR" dirty="0" smtClean="0"/>
              <a:t> startup script</a:t>
            </a:r>
          </a:p>
          <a:p>
            <a:pPr marL="927100" lvl="1" indent="-342900">
              <a:buFont typeface="+mj-lt"/>
              <a:buAutoNum type="arabicPeriod"/>
            </a:pPr>
            <a:r>
              <a:rPr lang="fr-FR" dirty="0" smtClean="0"/>
              <a:t>A </a:t>
            </a:r>
            <a:r>
              <a:rPr lang="fr-FR" dirty="0" err="1" smtClean="0"/>
              <a:t>tensorflow</a:t>
            </a:r>
            <a:r>
              <a:rPr lang="fr-FR" dirty="0" smtClean="0"/>
              <a:t> </a:t>
            </a:r>
            <a:r>
              <a:rPr lang="fr-FR" dirty="0" err="1" smtClean="0"/>
              <a:t>saved</a:t>
            </a:r>
            <a:r>
              <a:rPr lang="fr-FR" dirty="0" smtClean="0"/>
              <a:t> model</a:t>
            </a:r>
          </a:p>
        </p:txBody>
      </p:sp>
    </p:spTree>
    <p:extLst>
      <p:ext uri="{BB962C8B-B14F-4D97-AF65-F5344CB8AC3E}">
        <p14:creationId xmlns:p14="http://schemas.microsoft.com/office/powerpoint/2010/main" val="26121994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27"/>
          <p:cNvSpPr txBox="1">
            <a:spLocks noGrp="1"/>
          </p:cNvSpPr>
          <p:nvPr>
            <p:ph type="title"/>
          </p:nvPr>
        </p:nvSpPr>
        <p:spPr/>
        <p:txBody>
          <a:bodyPr/>
          <a:lstStyle/>
          <a:p>
            <a:pPr lvl="0"/>
            <a:r>
              <a:rPr lang="en-US" smtClean="0"/>
              <a:t>Troubleshooting errors on installing rsconnect package</a:t>
            </a:r>
            <a:endParaRPr lang="en-US"/>
          </a:p>
        </p:txBody>
      </p:sp>
      <p:sp>
        <p:nvSpPr>
          <p:cNvPr id="145" name="Google Shape;145;p27"/>
          <p:cNvSpPr txBox="1">
            <a:spLocks noGrp="1"/>
          </p:cNvSpPr>
          <p:nvPr>
            <p:ph type="body" idx="1"/>
          </p:nvPr>
        </p:nvSpPr>
        <p:spPr/>
        <p:txBody>
          <a:bodyPr/>
          <a:lstStyle/>
          <a:p>
            <a:pPr lvl="0"/>
            <a:r>
              <a:rPr lang="fr-FR" dirty="0" err="1" smtClean="0"/>
              <a:t>rsconnect</a:t>
            </a:r>
            <a:r>
              <a:rPr lang="fr-FR" dirty="0" smtClean="0"/>
              <a:t> packages </a:t>
            </a:r>
            <a:r>
              <a:rPr lang="fr-FR" dirty="0" err="1" smtClean="0"/>
              <a:t>depends</a:t>
            </a:r>
            <a:r>
              <a:rPr lang="fr-FR" dirty="0" smtClean="0"/>
              <a:t> on </a:t>
            </a:r>
            <a:r>
              <a:rPr lang="fr-FR" dirty="0" err="1" smtClean="0"/>
              <a:t>openssl</a:t>
            </a:r>
            <a:r>
              <a:rPr lang="fr-FR" dirty="0" smtClean="0"/>
              <a:t> and </a:t>
            </a:r>
            <a:r>
              <a:rPr lang="fr-FR" dirty="0" err="1" smtClean="0"/>
              <a:t>curl</a:t>
            </a:r>
            <a:r>
              <a:rPr lang="fr-FR" dirty="0" smtClean="0"/>
              <a:t> </a:t>
            </a:r>
            <a:r>
              <a:rPr lang="fr-FR" dirty="0" err="1" smtClean="0"/>
              <a:t>development</a:t>
            </a:r>
            <a:r>
              <a:rPr lang="fr-FR" dirty="0" smtClean="0"/>
              <a:t> packages.</a:t>
            </a:r>
          </a:p>
          <a:p>
            <a:pPr lvl="0"/>
            <a:endParaRPr lang="fr-FR" dirty="0" smtClean="0"/>
          </a:p>
          <a:p>
            <a:pPr lvl="0"/>
            <a:r>
              <a:rPr lang="fr-FR" dirty="0" smtClean="0"/>
              <a:t>Ubuntu:</a:t>
            </a:r>
          </a:p>
          <a:p>
            <a:pPr lvl="0"/>
            <a:r>
              <a:rPr lang="fr-FR" dirty="0" smtClean="0"/>
              <a:t>If </a:t>
            </a:r>
            <a:r>
              <a:rPr lang="fr-FR" dirty="0" err="1" smtClean="0"/>
              <a:t>RCurl</a:t>
            </a:r>
            <a:r>
              <a:rPr lang="fr-FR" dirty="0" smtClean="0"/>
              <a:t> or </a:t>
            </a:r>
            <a:r>
              <a:rPr lang="fr-FR" dirty="0" err="1" smtClean="0"/>
              <a:t>openssl</a:t>
            </a:r>
            <a:r>
              <a:rPr lang="fr-FR" dirty="0" smtClean="0"/>
              <a:t> </a:t>
            </a:r>
            <a:r>
              <a:rPr lang="fr-FR" dirty="0" err="1" smtClean="0"/>
              <a:t>fail</a:t>
            </a:r>
            <a:r>
              <a:rPr lang="fr-FR" dirty="0" smtClean="0"/>
              <a:t> to </a:t>
            </a:r>
            <a:r>
              <a:rPr lang="fr-FR" dirty="0" err="1" smtClean="0"/>
              <a:t>install</a:t>
            </a:r>
            <a:r>
              <a:rPr lang="fr-FR" dirty="0" smtClean="0"/>
              <a:t>, </a:t>
            </a:r>
            <a:r>
              <a:rPr lang="fr-FR" dirty="0" err="1" smtClean="0"/>
              <a:t>make</a:t>
            </a:r>
            <a:r>
              <a:rPr lang="fr-FR" dirty="0" smtClean="0"/>
              <a:t> sure </a:t>
            </a:r>
            <a:r>
              <a:rPr lang="fr-FR" dirty="0" err="1" smtClean="0"/>
              <a:t>you</a:t>
            </a:r>
            <a:r>
              <a:rPr lang="fr-FR" dirty="0" smtClean="0"/>
              <a:t> have </a:t>
            </a:r>
            <a:r>
              <a:rPr lang="fr-FR" dirty="0" err="1" smtClean="0"/>
              <a:t>installed</a:t>
            </a:r>
            <a:r>
              <a:rPr lang="fr-FR" dirty="0" smtClean="0"/>
              <a:t> the </a:t>
            </a:r>
            <a:r>
              <a:rPr lang="fr-FR" dirty="0" err="1" smtClean="0"/>
              <a:t>dev</a:t>
            </a:r>
            <a:r>
              <a:rPr lang="fr-FR" dirty="0" smtClean="0"/>
              <a:t> packages of </a:t>
            </a:r>
            <a:r>
              <a:rPr lang="fr-FR" dirty="0" err="1" smtClean="0"/>
              <a:t>curl</a:t>
            </a:r>
            <a:r>
              <a:rPr lang="fr-FR" dirty="0" smtClean="0"/>
              <a:t> and </a:t>
            </a:r>
            <a:r>
              <a:rPr lang="fr-FR" dirty="0" err="1" smtClean="0"/>
              <a:t>openssl</a:t>
            </a:r>
            <a:r>
              <a:rPr lang="fr-FR" dirty="0" smtClean="0"/>
              <a:t>:</a:t>
            </a:r>
          </a:p>
          <a:p>
            <a:pPr lvl="1"/>
            <a:r>
              <a:rPr lang="fr-FR" dirty="0" err="1" smtClean="0"/>
              <a:t>sudo</a:t>
            </a:r>
            <a:r>
              <a:rPr lang="fr-FR" dirty="0" smtClean="0"/>
              <a:t> </a:t>
            </a:r>
            <a:r>
              <a:rPr lang="fr-FR" dirty="0" err="1" smtClean="0"/>
              <a:t>apt-get</a:t>
            </a:r>
            <a:r>
              <a:rPr lang="fr-FR" dirty="0" smtClean="0"/>
              <a:t> </a:t>
            </a:r>
            <a:r>
              <a:rPr lang="fr-FR" dirty="0" err="1" smtClean="0"/>
              <a:t>install</a:t>
            </a:r>
            <a:r>
              <a:rPr lang="fr-FR" dirty="0" smtClean="0"/>
              <a:t> </a:t>
            </a:r>
            <a:r>
              <a:rPr lang="fr-FR" dirty="0" err="1" smtClean="0"/>
              <a:t>libssl-dev</a:t>
            </a:r>
            <a:endParaRPr lang="fr-FR" dirty="0" smtClean="0"/>
          </a:p>
          <a:p>
            <a:pPr lvl="1"/>
            <a:r>
              <a:rPr lang="fr-FR" dirty="0" err="1" smtClean="0"/>
              <a:t>sudo</a:t>
            </a:r>
            <a:r>
              <a:rPr lang="fr-FR" dirty="0" smtClean="0"/>
              <a:t> </a:t>
            </a:r>
            <a:r>
              <a:rPr lang="fr-FR" dirty="0" err="1" smtClean="0"/>
              <a:t>apt-get</a:t>
            </a:r>
            <a:r>
              <a:rPr lang="fr-FR" dirty="0" smtClean="0"/>
              <a:t> </a:t>
            </a:r>
            <a:r>
              <a:rPr lang="fr-FR" dirty="0" err="1" smtClean="0"/>
              <a:t>install</a:t>
            </a:r>
            <a:r>
              <a:rPr lang="fr-FR" dirty="0" smtClean="0"/>
              <a:t> libcurl4-openssl-dev</a:t>
            </a:r>
            <a:endParaRPr lang="fr-FR" dirty="0"/>
          </a:p>
        </p:txBody>
      </p:sp>
    </p:spTree>
    <p:extLst>
      <p:ext uri="{BB962C8B-B14F-4D97-AF65-F5344CB8AC3E}">
        <p14:creationId xmlns:p14="http://schemas.microsoft.com/office/powerpoint/2010/main" val="104822097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p:txBody>
          <a:bodyPr/>
          <a:lstStyle/>
          <a:p>
            <a:pPr lvl="0"/>
            <a:r>
              <a:rPr lang="fr-FR" dirty="0" err="1" smtClean="0"/>
              <a:t>Troubleshooting</a:t>
            </a:r>
            <a:r>
              <a:rPr lang="fr-FR" dirty="0" smtClean="0"/>
              <a:t> </a:t>
            </a:r>
            <a:r>
              <a:rPr lang="fr-FR" dirty="0" err="1" smtClean="0"/>
              <a:t>errors</a:t>
            </a:r>
            <a:r>
              <a:rPr lang="fr-FR" dirty="0" smtClean="0"/>
              <a:t> on </a:t>
            </a:r>
            <a:r>
              <a:rPr lang="fr-FR" dirty="0" err="1" smtClean="0"/>
              <a:t>deployment</a:t>
            </a:r>
            <a:endParaRPr lang="fr-FR" dirty="0"/>
          </a:p>
        </p:txBody>
      </p:sp>
      <p:sp>
        <p:nvSpPr>
          <p:cNvPr id="9" name="Google Shape;152;p28"/>
          <p:cNvSpPr txBox="1">
            <a:spLocks/>
          </p:cNvSpPr>
          <p:nvPr/>
        </p:nvSpPr>
        <p:spPr>
          <a:xfrm>
            <a:off x="311700" y="336985"/>
            <a:ext cx="85206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800"/>
              </a:spcBef>
              <a:spcAft>
                <a:spcPts val="0"/>
              </a:spcAft>
              <a:buClr>
                <a:srgbClr val="115588"/>
              </a:buClr>
              <a:buSzPts val="1600"/>
              <a:buFont typeface="Nunito"/>
              <a:buChar char="■"/>
              <a:defRPr sz="1600" b="0" i="0" u="none" strike="noStrike" cap="none">
                <a:solidFill>
                  <a:schemeClr val="dk1"/>
                </a:solidFill>
                <a:latin typeface="Nunito"/>
                <a:ea typeface="Nunito"/>
                <a:cs typeface="Nunito"/>
                <a:sym typeface="Nunito"/>
              </a:defRPr>
            </a:lvl1pPr>
            <a:lvl2pPr marL="914400" marR="0" lvl="1" indent="-279400" algn="l" rtl="0">
              <a:lnSpc>
                <a:spcPct val="100000"/>
              </a:lnSpc>
              <a:spcBef>
                <a:spcPts val="0"/>
              </a:spcBef>
              <a:spcAft>
                <a:spcPts val="0"/>
              </a:spcAft>
              <a:buClr>
                <a:srgbClr val="115588"/>
              </a:buClr>
              <a:buSzPts val="800"/>
              <a:buFont typeface="Nunito"/>
              <a:buChar char="❑"/>
              <a:defRPr sz="16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rgbClr val="115588"/>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rgbClr val="006600"/>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9pPr>
          </a:lstStyle>
          <a:p>
            <a:pPr marL="0" indent="0">
              <a:spcBef>
                <a:spcPts val="0"/>
              </a:spcBef>
              <a:buClr>
                <a:schemeClr val="dk1"/>
              </a:buClr>
              <a:buSzPts val="1100"/>
              <a:buFont typeface="Arial"/>
              <a:buNone/>
            </a:pPr>
            <a:r>
              <a:rPr lang="fr-FR" sz="1200" dirty="0" smtClean="0"/>
              <a:t>&gt; </a:t>
            </a:r>
            <a:r>
              <a:rPr lang="fr-FR" sz="1200" dirty="0" err="1" smtClean="0">
                <a:solidFill>
                  <a:srgbClr val="000000"/>
                </a:solidFill>
              </a:rPr>
              <a:t>rsconnect</a:t>
            </a:r>
            <a:r>
              <a:rPr lang="fr-FR" sz="1200" dirty="0" smtClean="0">
                <a:solidFill>
                  <a:srgbClr val="000000"/>
                </a:solidFill>
              </a:rPr>
              <a:t>::</a:t>
            </a:r>
            <a:r>
              <a:rPr lang="fr-FR" sz="1200" dirty="0" err="1" smtClean="0">
                <a:solidFill>
                  <a:srgbClr val="000000"/>
                </a:solidFill>
              </a:rPr>
              <a:t>deployApp</a:t>
            </a:r>
            <a:r>
              <a:rPr lang="fr-FR" sz="1200" dirty="0" smtClean="0">
                <a:solidFill>
                  <a:srgbClr val="000000"/>
                </a:solidFill>
              </a:rPr>
              <a:t>("Shiny-</a:t>
            </a:r>
            <a:r>
              <a:rPr lang="fr-FR" sz="1200" dirty="0" err="1" smtClean="0">
                <a:solidFill>
                  <a:srgbClr val="000000"/>
                </a:solidFill>
              </a:rPr>
              <a:t>SoSV</a:t>
            </a:r>
            <a:r>
              <a:rPr lang="fr-FR" sz="1200" dirty="0" smtClean="0">
                <a:solidFill>
                  <a:srgbClr val="000000"/>
                </a:solidFill>
              </a:rPr>
              <a:t>/")</a:t>
            </a:r>
          </a:p>
          <a:p>
            <a:pPr marL="0" indent="0">
              <a:spcBef>
                <a:spcPts val="0"/>
              </a:spcBef>
              <a:buClr>
                <a:schemeClr val="dk1"/>
              </a:buClr>
              <a:buSzPts val="1100"/>
              <a:buFont typeface="Arial"/>
              <a:buNone/>
            </a:pPr>
            <a:r>
              <a:rPr lang="fr-FR" sz="1200" dirty="0" err="1" smtClean="0"/>
              <a:t>Preparing</a:t>
            </a:r>
            <a:r>
              <a:rPr lang="fr-FR" sz="1200" dirty="0" smtClean="0"/>
              <a:t> to </a:t>
            </a:r>
            <a:r>
              <a:rPr lang="fr-FR" sz="1200" dirty="0" err="1" smtClean="0"/>
              <a:t>deploy</a:t>
            </a:r>
            <a:r>
              <a:rPr lang="fr-FR" sz="1200" dirty="0" smtClean="0"/>
              <a:t> application...DONE</a:t>
            </a:r>
          </a:p>
          <a:p>
            <a:pPr marL="0" indent="0">
              <a:spcBef>
                <a:spcPts val="0"/>
              </a:spcBef>
              <a:buClr>
                <a:schemeClr val="dk1"/>
              </a:buClr>
              <a:buSzPts val="1100"/>
              <a:buFont typeface="Arial"/>
              <a:buNone/>
            </a:pPr>
            <a:r>
              <a:rPr lang="fr-FR" sz="1200" dirty="0" err="1" smtClean="0"/>
              <a:t>Uploading</a:t>
            </a:r>
            <a:r>
              <a:rPr lang="fr-FR" sz="1200" dirty="0" smtClean="0"/>
              <a:t> bundle for application: 1021372...</a:t>
            </a:r>
            <a:r>
              <a:rPr lang="fr-FR" sz="1200" dirty="0" smtClean="0">
                <a:solidFill>
                  <a:srgbClr val="FF0000"/>
                </a:solidFill>
              </a:rPr>
              <a:t>Erreur :</a:t>
            </a:r>
          </a:p>
          <a:p>
            <a:pPr marL="0" indent="0">
              <a:spcBef>
                <a:spcPts val="0"/>
              </a:spcBef>
              <a:buClr>
                <a:schemeClr val="dk1"/>
              </a:buClr>
              <a:buSzPts val="1100"/>
              <a:buFont typeface="Arial"/>
              <a:buNone/>
            </a:pPr>
            <a:r>
              <a:rPr lang="fr-FR" sz="1200" dirty="0" smtClean="0">
                <a:solidFill>
                  <a:srgbClr val="FF0000"/>
                </a:solidFill>
              </a:rPr>
              <a:t>* Application </a:t>
            </a:r>
            <a:r>
              <a:rPr lang="fr-FR" sz="1200" dirty="0" err="1" smtClean="0">
                <a:solidFill>
                  <a:srgbClr val="FF0000"/>
                </a:solidFill>
              </a:rPr>
              <a:t>depends</a:t>
            </a:r>
            <a:r>
              <a:rPr lang="fr-FR" sz="1200" dirty="0" smtClean="0">
                <a:solidFill>
                  <a:srgbClr val="FF0000"/>
                </a:solidFill>
              </a:rPr>
              <a:t> on package "</a:t>
            </a:r>
            <a:r>
              <a:rPr lang="fr-FR" sz="1200" dirty="0" err="1" smtClean="0">
                <a:solidFill>
                  <a:srgbClr val="FF0000"/>
                </a:solidFill>
              </a:rPr>
              <a:t>ggsci</a:t>
            </a:r>
            <a:r>
              <a:rPr lang="fr-FR" sz="1200" dirty="0" smtClean="0">
                <a:solidFill>
                  <a:srgbClr val="FF0000"/>
                </a:solidFill>
              </a:rPr>
              <a:t>" but </a:t>
            </a:r>
            <a:r>
              <a:rPr lang="fr-FR" sz="1200" dirty="0" err="1" smtClean="0">
                <a:solidFill>
                  <a:srgbClr val="FF0000"/>
                </a:solidFill>
              </a:rPr>
              <a:t>it</a:t>
            </a:r>
            <a:r>
              <a:rPr lang="fr-FR" sz="1200" dirty="0" smtClean="0">
                <a:solidFill>
                  <a:srgbClr val="FF0000"/>
                </a:solidFill>
              </a:rPr>
              <a:t> </a:t>
            </a:r>
            <a:r>
              <a:rPr lang="fr-FR" sz="1200" dirty="0" err="1" smtClean="0">
                <a:solidFill>
                  <a:srgbClr val="FF0000"/>
                </a:solidFill>
              </a:rPr>
              <a:t>is</a:t>
            </a:r>
            <a:r>
              <a:rPr lang="fr-FR" sz="1200" dirty="0" smtClean="0">
                <a:solidFill>
                  <a:srgbClr val="FF0000"/>
                </a:solidFill>
              </a:rPr>
              <a:t> not </a:t>
            </a:r>
            <a:r>
              <a:rPr lang="fr-FR" sz="1200" dirty="0" err="1" smtClean="0">
                <a:solidFill>
                  <a:srgbClr val="FF0000"/>
                </a:solidFill>
              </a:rPr>
              <a:t>installed</a:t>
            </a:r>
            <a:r>
              <a:rPr lang="fr-FR" sz="1200" dirty="0" smtClean="0">
                <a:solidFill>
                  <a:srgbClr val="FF0000"/>
                </a:solidFill>
              </a:rPr>
              <a:t>. </a:t>
            </a:r>
            <a:r>
              <a:rPr lang="fr-FR" sz="1200" dirty="0" err="1" smtClean="0">
                <a:solidFill>
                  <a:srgbClr val="FF0000"/>
                </a:solidFill>
              </a:rPr>
              <a:t>Please</a:t>
            </a:r>
            <a:r>
              <a:rPr lang="fr-FR" sz="1200" dirty="0" smtClean="0">
                <a:solidFill>
                  <a:srgbClr val="FF0000"/>
                </a:solidFill>
              </a:rPr>
              <a:t> </a:t>
            </a:r>
            <a:r>
              <a:rPr lang="fr-FR" sz="1200" dirty="0" err="1" smtClean="0">
                <a:solidFill>
                  <a:srgbClr val="FF0000"/>
                </a:solidFill>
              </a:rPr>
              <a:t>resolve</a:t>
            </a:r>
            <a:endParaRPr lang="fr-FR" sz="1200" dirty="0" smtClean="0">
              <a:solidFill>
                <a:srgbClr val="FF0000"/>
              </a:solidFill>
            </a:endParaRPr>
          </a:p>
          <a:p>
            <a:pPr marL="0" indent="0">
              <a:spcBef>
                <a:spcPts val="0"/>
              </a:spcBef>
              <a:buClr>
                <a:schemeClr val="dk1"/>
              </a:buClr>
              <a:buSzPts val="1100"/>
              <a:buFont typeface="Arial"/>
              <a:buNone/>
            </a:pPr>
            <a:r>
              <a:rPr lang="fr-FR" sz="1200" dirty="0" smtClean="0">
                <a:solidFill>
                  <a:srgbClr val="FF0000"/>
                </a:solidFill>
              </a:rPr>
              <a:t>   </a:t>
            </a:r>
            <a:r>
              <a:rPr lang="fr-FR" sz="1200" dirty="0" err="1" smtClean="0">
                <a:solidFill>
                  <a:srgbClr val="FF0000"/>
                </a:solidFill>
              </a:rPr>
              <a:t>before</a:t>
            </a:r>
            <a:r>
              <a:rPr lang="fr-FR" sz="1200" dirty="0" smtClean="0">
                <a:solidFill>
                  <a:srgbClr val="FF0000"/>
                </a:solidFill>
              </a:rPr>
              <a:t> </a:t>
            </a:r>
            <a:r>
              <a:rPr lang="fr-FR" sz="1200" dirty="0" err="1" smtClean="0">
                <a:solidFill>
                  <a:srgbClr val="FF0000"/>
                </a:solidFill>
              </a:rPr>
              <a:t>continuing</a:t>
            </a:r>
            <a:r>
              <a:rPr lang="fr-FR" sz="1200" dirty="0" smtClean="0">
                <a:solidFill>
                  <a:srgbClr val="FF0000"/>
                </a:solidFill>
              </a:rPr>
              <a:t>.</a:t>
            </a:r>
          </a:p>
          <a:p>
            <a:pPr marL="0" indent="0">
              <a:spcBef>
                <a:spcPts val="0"/>
              </a:spcBef>
              <a:buClr>
                <a:schemeClr val="dk1"/>
              </a:buClr>
              <a:buSzPts val="1100"/>
              <a:buFont typeface="Arial"/>
              <a:buNone/>
            </a:pPr>
            <a:endParaRPr lang="fr-FR" sz="1200" dirty="0" smtClean="0">
              <a:solidFill>
                <a:srgbClr val="FF0000"/>
              </a:solidFill>
            </a:endParaRPr>
          </a:p>
          <a:p>
            <a:pPr marL="0" indent="0">
              <a:spcBef>
                <a:spcPts val="0"/>
              </a:spcBef>
              <a:buClr>
                <a:schemeClr val="dk1"/>
              </a:buClr>
              <a:buSzPts val="1100"/>
              <a:buFont typeface="Arial"/>
              <a:buNone/>
            </a:pPr>
            <a:r>
              <a:rPr lang="fr-FR" sz="1200" dirty="0" smtClean="0">
                <a:solidFill>
                  <a:srgbClr val="FF0000"/>
                </a:solidFill>
              </a:rPr>
              <a:t>* Application </a:t>
            </a:r>
            <a:r>
              <a:rPr lang="fr-FR" sz="1200" dirty="0" err="1" smtClean="0">
                <a:solidFill>
                  <a:srgbClr val="FF0000"/>
                </a:solidFill>
              </a:rPr>
              <a:t>depends</a:t>
            </a:r>
            <a:r>
              <a:rPr lang="fr-FR" sz="1200" dirty="0" smtClean="0">
                <a:solidFill>
                  <a:srgbClr val="FF0000"/>
                </a:solidFill>
              </a:rPr>
              <a:t> on package "</a:t>
            </a:r>
            <a:r>
              <a:rPr lang="fr-FR" sz="1200" dirty="0" err="1" smtClean="0">
                <a:solidFill>
                  <a:srgbClr val="FF0000"/>
                </a:solidFill>
              </a:rPr>
              <a:t>shinyjs</a:t>
            </a:r>
            <a:r>
              <a:rPr lang="fr-FR" sz="1200" dirty="0" smtClean="0">
                <a:solidFill>
                  <a:srgbClr val="FF0000"/>
                </a:solidFill>
              </a:rPr>
              <a:t>" but </a:t>
            </a:r>
            <a:r>
              <a:rPr lang="fr-FR" sz="1200" dirty="0" err="1" smtClean="0">
                <a:solidFill>
                  <a:srgbClr val="FF0000"/>
                </a:solidFill>
              </a:rPr>
              <a:t>it</a:t>
            </a:r>
            <a:r>
              <a:rPr lang="fr-FR" sz="1200" dirty="0" smtClean="0">
                <a:solidFill>
                  <a:srgbClr val="FF0000"/>
                </a:solidFill>
              </a:rPr>
              <a:t> </a:t>
            </a:r>
            <a:r>
              <a:rPr lang="fr-FR" sz="1200" dirty="0" err="1" smtClean="0">
                <a:solidFill>
                  <a:srgbClr val="FF0000"/>
                </a:solidFill>
              </a:rPr>
              <a:t>is</a:t>
            </a:r>
            <a:r>
              <a:rPr lang="fr-FR" sz="1200" dirty="0" smtClean="0">
                <a:solidFill>
                  <a:srgbClr val="FF0000"/>
                </a:solidFill>
              </a:rPr>
              <a:t> not </a:t>
            </a:r>
            <a:r>
              <a:rPr lang="fr-FR" sz="1200" dirty="0" err="1" smtClean="0">
                <a:solidFill>
                  <a:srgbClr val="FF0000"/>
                </a:solidFill>
              </a:rPr>
              <a:t>installed</a:t>
            </a:r>
            <a:r>
              <a:rPr lang="fr-FR" sz="1200" dirty="0" smtClean="0">
                <a:solidFill>
                  <a:srgbClr val="FF0000"/>
                </a:solidFill>
              </a:rPr>
              <a:t>. </a:t>
            </a:r>
            <a:r>
              <a:rPr lang="fr-FR" sz="1200" dirty="0" err="1" smtClean="0">
                <a:solidFill>
                  <a:srgbClr val="FF0000"/>
                </a:solidFill>
              </a:rPr>
              <a:t>Please</a:t>
            </a:r>
            <a:r>
              <a:rPr lang="fr-FR" sz="1200" dirty="0" smtClean="0">
                <a:solidFill>
                  <a:srgbClr val="FF0000"/>
                </a:solidFill>
              </a:rPr>
              <a:t> </a:t>
            </a:r>
            <a:r>
              <a:rPr lang="fr-FR" sz="1200" dirty="0" err="1" smtClean="0">
                <a:solidFill>
                  <a:srgbClr val="FF0000"/>
                </a:solidFill>
              </a:rPr>
              <a:t>resolve</a:t>
            </a:r>
            <a:endParaRPr lang="fr-FR" sz="1200" dirty="0" smtClean="0">
              <a:solidFill>
                <a:srgbClr val="FF0000"/>
              </a:solidFill>
            </a:endParaRPr>
          </a:p>
          <a:p>
            <a:pPr marL="0" indent="0">
              <a:spcBef>
                <a:spcPts val="0"/>
              </a:spcBef>
              <a:buClr>
                <a:schemeClr val="dk1"/>
              </a:buClr>
              <a:buSzPts val="1100"/>
              <a:buFont typeface="Arial"/>
              <a:buNone/>
            </a:pPr>
            <a:r>
              <a:rPr lang="fr-FR" sz="1200" dirty="0" smtClean="0">
                <a:solidFill>
                  <a:srgbClr val="FF0000"/>
                </a:solidFill>
              </a:rPr>
              <a:t>   </a:t>
            </a:r>
            <a:r>
              <a:rPr lang="fr-FR" sz="1200" dirty="0" err="1" smtClean="0">
                <a:solidFill>
                  <a:srgbClr val="FF0000"/>
                </a:solidFill>
              </a:rPr>
              <a:t>before</a:t>
            </a:r>
            <a:r>
              <a:rPr lang="fr-FR" sz="1200" dirty="0" smtClean="0">
                <a:solidFill>
                  <a:srgbClr val="FF0000"/>
                </a:solidFill>
              </a:rPr>
              <a:t> </a:t>
            </a:r>
            <a:r>
              <a:rPr lang="fr-FR" sz="1200" dirty="0" err="1" smtClean="0">
                <a:solidFill>
                  <a:srgbClr val="FF0000"/>
                </a:solidFill>
              </a:rPr>
              <a:t>continuing</a:t>
            </a:r>
            <a:r>
              <a:rPr lang="fr-FR" sz="1200" dirty="0" smtClean="0">
                <a:solidFill>
                  <a:srgbClr val="FF0000"/>
                </a:solidFill>
              </a:rPr>
              <a:t>.</a:t>
            </a:r>
          </a:p>
          <a:p>
            <a:pPr marL="0" indent="0">
              <a:spcBef>
                <a:spcPts val="0"/>
              </a:spcBef>
              <a:buClr>
                <a:schemeClr val="dk1"/>
              </a:buClr>
              <a:buSzPts val="1100"/>
              <a:buFont typeface="Arial"/>
              <a:buNone/>
            </a:pPr>
            <a:r>
              <a:rPr lang="fr-FR" sz="1200" dirty="0" smtClean="0">
                <a:solidFill>
                  <a:srgbClr val="FF0000"/>
                </a:solidFill>
              </a:rPr>
              <a:t>De plus : Warning messages:</a:t>
            </a:r>
          </a:p>
          <a:p>
            <a:pPr marL="0" indent="0">
              <a:spcBef>
                <a:spcPts val="0"/>
              </a:spcBef>
              <a:buClr>
                <a:schemeClr val="dk1"/>
              </a:buClr>
              <a:buSzPts val="1100"/>
              <a:buFont typeface="Arial"/>
              <a:buNone/>
            </a:pPr>
            <a:r>
              <a:rPr lang="fr-FR" sz="1200" dirty="0" smtClean="0">
                <a:solidFill>
                  <a:srgbClr val="FF0000"/>
                </a:solidFill>
              </a:rPr>
              <a:t>1: In FUN(X[[i]], ...) :</a:t>
            </a:r>
          </a:p>
          <a:p>
            <a:pPr marL="0" indent="0">
              <a:spcBef>
                <a:spcPts val="0"/>
              </a:spcBef>
              <a:buClr>
                <a:schemeClr val="dk1"/>
              </a:buClr>
              <a:buSzPts val="1100"/>
              <a:buFont typeface="Arial"/>
              <a:buNone/>
            </a:pPr>
            <a:r>
              <a:rPr lang="fr-FR" sz="1200" dirty="0" smtClean="0">
                <a:solidFill>
                  <a:srgbClr val="FF0000"/>
                </a:solidFill>
              </a:rPr>
              <a:t>  </a:t>
            </a:r>
            <a:r>
              <a:rPr lang="fr-FR" sz="1200" dirty="0" err="1" smtClean="0">
                <a:solidFill>
                  <a:srgbClr val="FF0000"/>
                </a:solidFill>
              </a:rPr>
              <a:t>Failed</a:t>
            </a:r>
            <a:r>
              <a:rPr lang="fr-FR" sz="1200" dirty="0" smtClean="0">
                <a:solidFill>
                  <a:srgbClr val="FF0000"/>
                </a:solidFill>
              </a:rPr>
              <a:t> to </a:t>
            </a:r>
            <a:r>
              <a:rPr lang="fr-FR" sz="1200" dirty="0" err="1" smtClean="0">
                <a:solidFill>
                  <a:srgbClr val="FF0000"/>
                </a:solidFill>
              </a:rPr>
              <a:t>infer</a:t>
            </a:r>
            <a:r>
              <a:rPr lang="fr-FR" sz="1200" dirty="0" smtClean="0">
                <a:solidFill>
                  <a:srgbClr val="FF0000"/>
                </a:solidFill>
              </a:rPr>
              <a:t> source for package '</a:t>
            </a:r>
            <a:r>
              <a:rPr lang="fr-FR" sz="1200" dirty="0" err="1" smtClean="0">
                <a:solidFill>
                  <a:srgbClr val="FF0000"/>
                </a:solidFill>
              </a:rPr>
              <a:t>ggsci</a:t>
            </a:r>
            <a:r>
              <a:rPr lang="fr-FR" sz="1200" dirty="0" smtClean="0">
                <a:solidFill>
                  <a:srgbClr val="FF0000"/>
                </a:solidFill>
              </a:rPr>
              <a:t>'; </a:t>
            </a:r>
            <a:r>
              <a:rPr lang="fr-FR" sz="1200" dirty="0" err="1" smtClean="0">
                <a:solidFill>
                  <a:srgbClr val="FF0000"/>
                </a:solidFill>
              </a:rPr>
              <a:t>using</a:t>
            </a:r>
            <a:r>
              <a:rPr lang="fr-FR" sz="1200" dirty="0" smtClean="0">
                <a:solidFill>
                  <a:srgbClr val="FF0000"/>
                </a:solidFill>
              </a:rPr>
              <a:t> </a:t>
            </a:r>
            <a:r>
              <a:rPr lang="fr-FR" sz="1200" dirty="0" err="1" smtClean="0">
                <a:solidFill>
                  <a:srgbClr val="FF0000"/>
                </a:solidFill>
              </a:rPr>
              <a:t>latest</a:t>
            </a:r>
            <a:r>
              <a:rPr lang="fr-FR" sz="1200" dirty="0" smtClean="0">
                <a:solidFill>
                  <a:srgbClr val="FF0000"/>
                </a:solidFill>
              </a:rPr>
              <a:t> </a:t>
            </a:r>
            <a:r>
              <a:rPr lang="fr-FR" sz="1200" dirty="0" err="1" smtClean="0">
                <a:solidFill>
                  <a:srgbClr val="FF0000"/>
                </a:solidFill>
              </a:rPr>
              <a:t>available</a:t>
            </a:r>
            <a:r>
              <a:rPr lang="fr-FR" sz="1200" dirty="0" smtClean="0">
                <a:solidFill>
                  <a:srgbClr val="FF0000"/>
                </a:solidFill>
              </a:rPr>
              <a:t> version on CRAN </a:t>
            </a:r>
            <a:r>
              <a:rPr lang="fr-FR" sz="1200" dirty="0" err="1" smtClean="0">
                <a:solidFill>
                  <a:srgbClr val="FF0000"/>
                </a:solidFill>
              </a:rPr>
              <a:t>instead</a:t>
            </a:r>
            <a:endParaRPr lang="fr-FR" sz="1200" dirty="0" smtClean="0">
              <a:solidFill>
                <a:srgbClr val="FF0000"/>
              </a:solidFill>
            </a:endParaRPr>
          </a:p>
          <a:p>
            <a:pPr marL="0" indent="0">
              <a:spcBef>
                <a:spcPts val="0"/>
              </a:spcBef>
              <a:buClr>
                <a:schemeClr val="dk1"/>
              </a:buClr>
              <a:buSzPts val="1100"/>
              <a:buFont typeface="Arial"/>
              <a:buNone/>
            </a:pPr>
            <a:r>
              <a:rPr lang="fr-FR" sz="1200" dirty="0" smtClean="0">
                <a:solidFill>
                  <a:srgbClr val="FF0000"/>
                </a:solidFill>
              </a:rPr>
              <a:t>2: In FUN(X[[i]], ...) :</a:t>
            </a:r>
          </a:p>
          <a:p>
            <a:pPr marL="0" indent="0">
              <a:spcBef>
                <a:spcPts val="0"/>
              </a:spcBef>
              <a:buClr>
                <a:schemeClr val="dk1"/>
              </a:buClr>
              <a:buSzPts val="1100"/>
              <a:buFont typeface="Arial"/>
              <a:buNone/>
            </a:pPr>
            <a:r>
              <a:rPr lang="fr-FR" sz="1200" dirty="0" smtClean="0">
                <a:solidFill>
                  <a:srgbClr val="FF0000"/>
                </a:solidFill>
              </a:rPr>
              <a:t>  </a:t>
            </a:r>
            <a:r>
              <a:rPr lang="fr-FR" sz="1200" dirty="0" err="1" smtClean="0">
                <a:solidFill>
                  <a:srgbClr val="FF0000"/>
                </a:solidFill>
              </a:rPr>
              <a:t>Failed</a:t>
            </a:r>
            <a:r>
              <a:rPr lang="fr-FR" sz="1200" dirty="0" smtClean="0">
                <a:solidFill>
                  <a:srgbClr val="FF0000"/>
                </a:solidFill>
              </a:rPr>
              <a:t> to </a:t>
            </a:r>
            <a:r>
              <a:rPr lang="fr-FR" sz="1200" dirty="0" err="1" smtClean="0">
                <a:solidFill>
                  <a:srgbClr val="FF0000"/>
                </a:solidFill>
              </a:rPr>
              <a:t>infer</a:t>
            </a:r>
            <a:r>
              <a:rPr lang="fr-FR" sz="1200" dirty="0" smtClean="0">
                <a:solidFill>
                  <a:srgbClr val="FF0000"/>
                </a:solidFill>
              </a:rPr>
              <a:t> source for package '</a:t>
            </a:r>
            <a:r>
              <a:rPr lang="fr-FR" sz="1200" dirty="0" err="1" smtClean="0">
                <a:solidFill>
                  <a:srgbClr val="FF0000"/>
                </a:solidFill>
              </a:rPr>
              <a:t>shinyjs</a:t>
            </a:r>
            <a:r>
              <a:rPr lang="fr-FR" sz="1200" dirty="0" smtClean="0">
                <a:solidFill>
                  <a:srgbClr val="FF0000"/>
                </a:solidFill>
              </a:rPr>
              <a:t>'; </a:t>
            </a:r>
            <a:r>
              <a:rPr lang="fr-FR" sz="1200" dirty="0" err="1" smtClean="0">
                <a:solidFill>
                  <a:srgbClr val="FF0000"/>
                </a:solidFill>
              </a:rPr>
              <a:t>using</a:t>
            </a:r>
            <a:r>
              <a:rPr lang="fr-FR" sz="1200" dirty="0" smtClean="0">
                <a:solidFill>
                  <a:srgbClr val="FF0000"/>
                </a:solidFill>
              </a:rPr>
              <a:t> </a:t>
            </a:r>
            <a:r>
              <a:rPr lang="fr-FR" sz="1200" dirty="0" err="1" smtClean="0">
                <a:solidFill>
                  <a:srgbClr val="FF0000"/>
                </a:solidFill>
              </a:rPr>
              <a:t>latest</a:t>
            </a:r>
            <a:r>
              <a:rPr lang="fr-FR" sz="1200" dirty="0" smtClean="0">
                <a:solidFill>
                  <a:srgbClr val="FF0000"/>
                </a:solidFill>
              </a:rPr>
              <a:t> </a:t>
            </a:r>
            <a:r>
              <a:rPr lang="fr-FR" sz="1200" dirty="0" err="1" smtClean="0">
                <a:solidFill>
                  <a:srgbClr val="FF0000"/>
                </a:solidFill>
              </a:rPr>
              <a:t>available</a:t>
            </a:r>
            <a:r>
              <a:rPr lang="fr-FR" sz="1200" dirty="0" smtClean="0">
                <a:solidFill>
                  <a:srgbClr val="FF0000"/>
                </a:solidFill>
              </a:rPr>
              <a:t> version on CRAN </a:t>
            </a:r>
            <a:r>
              <a:rPr lang="fr-FR" sz="1200" dirty="0" err="1" smtClean="0">
                <a:solidFill>
                  <a:srgbClr val="FF0000"/>
                </a:solidFill>
              </a:rPr>
              <a:t>instead</a:t>
            </a:r>
            <a:endParaRPr lang="fr-FR" sz="1200" dirty="0" smtClean="0">
              <a:solidFill>
                <a:srgbClr val="FF0000"/>
              </a:solidFill>
            </a:endParaRPr>
          </a:p>
          <a:p>
            <a:pPr marL="0" indent="0">
              <a:spcBef>
                <a:spcPts val="0"/>
              </a:spcBef>
              <a:buClr>
                <a:schemeClr val="dk1"/>
              </a:buClr>
              <a:buSzPts val="1100"/>
              <a:buFont typeface="Arial"/>
              <a:buNone/>
            </a:pPr>
            <a:r>
              <a:rPr lang="fr-FR" sz="1200" dirty="0" smtClean="0">
                <a:solidFill>
                  <a:srgbClr val="FF0000"/>
                </a:solidFill>
              </a:rPr>
              <a:t>3: </a:t>
            </a:r>
            <a:r>
              <a:rPr lang="fr-FR" sz="1200" dirty="0" err="1" smtClean="0">
                <a:solidFill>
                  <a:srgbClr val="FF0000"/>
                </a:solidFill>
              </a:rPr>
              <a:t>Unable</a:t>
            </a:r>
            <a:r>
              <a:rPr lang="fr-FR" sz="1200" dirty="0" smtClean="0">
                <a:solidFill>
                  <a:srgbClr val="FF0000"/>
                </a:solidFill>
              </a:rPr>
              <a:t> to package DESCRIPTION files: </a:t>
            </a:r>
            <a:r>
              <a:rPr lang="fr-FR" sz="1200" dirty="0" err="1" smtClean="0">
                <a:solidFill>
                  <a:srgbClr val="FF0000"/>
                </a:solidFill>
              </a:rPr>
              <a:t>Couldn't</a:t>
            </a:r>
            <a:r>
              <a:rPr lang="fr-FR" sz="1200" dirty="0" smtClean="0">
                <a:solidFill>
                  <a:srgbClr val="FF0000"/>
                </a:solidFill>
              </a:rPr>
              <a:t> </a:t>
            </a:r>
            <a:r>
              <a:rPr lang="fr-FR" sz="1200" dirty="0" err="1" smtClean="0">
                <a:solidFill>
                  <a:srgbClr val="FF0000"/>
                </a:solidFill>
              </a:rPr>
              <a:t>find</a:t>
            </a:r>
            <a:r>
              <a:rPr lang="fr-FR" sz="1200" dirty="0" smtClean="0">
                <a:solidFill>
                  <a:srgbClr val="FF0000"/>
                </a:solidFill>
              </a:rPr>
              <a:t> DESCRIPTION file for </a:t>
            </a:r>
            <a:r>
              <a:rPr lang="fr-FR" sz="1200" dirty="0" err="1" smtClean="0">
                <a:solidFill>
                  <a:srgbClr val="FF0000"/>
                </a:solidFill>
              </a:rPr>
              <a:t>ggsci</a:t>
            </a:r>
            <a:endParaRPr lang="fr-FR" sz="1200" dirty="0" smtClean="0">
              <a:solidFill>
                <a:srgbClr val="FF0000"/>
              </a:solidFill>
            </a:endParaRPr>
          </a:p>
          <a:p>
            <a:pPr marL="0" indent="0">
              <a:spcBef>
                <a:spcPts val="0"/>
              </a:spcBef>
              <a:buFont typeface="Nunito"/>
              <a:buNone/>
            </a:pPr>
            <a:endParaRPr lang="fr-FR" sz="1200" dirty="0" smtClean="0"/>
          </a:p>
          <a:p>
            <a:pPr marL="0" indent="0">
              <a:spcBef>
                <a:spcPts val="0"/>
              </a:spcBef>
              <a:buFont typeface="Nunito"/>
              <a:buNone/>
            </a:pPr>
            <a:r>
              <a:rPr lang="fr-FR" sz="1200" b="1" dirty="0" smtClean="0"/>
              <a:t>FIX: </a:t>
            </a:r>
            <a:r>
              <a:rPr lang="fr-FR" sz="1200" b="1" dirty="0" err="1" smtClean="0"/>
              <a:t>install</a:t>
            </a:r>
            <a:r>
              <a:rPr lang="fr-FR" sz="1200" b="1" dirty="0" smtClean="0"/>
              <a:t> </a:t>
            </a:r>
            <a:r>
              <a:rPr lang="fr-FR" sz="1200" b="1" dirty="0" err="1" smtClean="0"/>
              <a:t>missing</a:t>
            </a:r>
            <a:r>
              <a:rPr lang="fr-FR" sz="1200" b="1" dirty="0" smtClean="0"/>
              <a:t> packages</a:t>
            </a:r>
          </a:p>
          <a:p>
            <a:pPr marL="0" indent="0">
              <a:spcBef>
                <a:spcPts val="0"/>
              </a:spcBef>
              <a:buFont typeface="Nunito"/>
              <a:buNone/>
            </a:pPr>
            <a:r>
              <a:rPr lang="fr-FR" sz="1200" dirty="0" smtClean="0"/>
              <a:t>&gt;</a:t>
            </a:r>
            <a:r>
              <a:rPr lang="fr-FR" sz="1200" dirty="0" smtClean="0">
                <a:solidFill>
                  <a:srgbClr val="00FF00"/>
                </a:solidFill>
              </a:rPr>
              <a:t> </a:t>
            </a:r>
            <a:r>
              <a:rPr lang="fr-FR" sz="1200" dirty="0" err="1" smtClean="0">
                <a:solidFill>
                  <a:srgbClr val="00FF00"/>
                </a:solidFill>
              </a:rPr>
              <a:t>install.packages</a:t>
            </a:r>
            <a:r>
              <a:rPr lang="fr-FR" sz="1200" dirty="0" smtClean="0">
                <a:solidFill>
                  <a:srgbClr val="00FF00"/>
                </a:solidFill>
              </a:rPr>
              <a:t>(“</a:t>
            </a:r>
            <a:r>
              <a:rPr lang="fr-FR" sz="1200" dirty="0" err="1" smtClean="0">
                <a:solidFill>
                  <a:srgbClr val="00FF00"/>
                </a:solidFill>
              </a:rPr>
              <a:t>ggsci</a:t>
            </a:r>
            <a:r>
              <a:rPr lang="fr-FR" sz="1200" dirty="0" smtClean="0">
                <a:solidFill>
                  <a:srgbClr val="00FF00"/>
                </a:solidFill>
              </a:rPr>
              <a:t>”)</a:t>
            </a:r>
          </a:p>
          <a:p>
            <a:pPr marL="0" indent="0">
              <a:spcBef>
                <a:spcPts val="0"/>
              </a:spcBef>
              <a:buFont typeface="Nunito"/>
              <a:buNone/>
            </a:pPr>
            <a:r>
              <a:rPr lang="fr-FR" sz="1200" dirty="0" smtClean="0"/>
              <a:t>&gt; </a:t>
            </a:r>
            <a:r>
              <a:rPr lang="fr-FR" sz="1200" dirty="0" err="1" smtClean="0">
                <a:solidFill>
                  <a:srgbClr val="00FF00"/>
                </a:solidFill>
              </a:rPr>
              <a:t>install.packages</a:t>
            </a:r>
            <a:r>
              <a:rPr lang="fr-FR" sz="1200" dirty="0" smtClean="0">
                <a:solidFill>
                  <a:srgbClr val="00FF00"/>
                </a:solidFill>
              </a:rPr>
              <a:t>("</a:t>
            </a:r>
            <a:r>
              <a:rPr lang="fr-FR" sz="1200" dirty="0" err="1" smtClean="0">
                <a:solidFill>
                  <a:srgbClr val="00FF00"/>
                </a:solidFill>
              </a:rPr>
              <a:t>shinyjs</a:t>
            </a:r>
            <a:r>
              <a:rPr lang="fr-FR" sz="1200" dirty="0" smtClean="0">
                <a:solidFill>
                  <a:srgbClr val="00FF00"/>
                </a:solidFill>
              </a:rPr>
              <a:t>")</a:t>
            </a:r>
          </a:p>
          <a:p>
            <a:pPr marL="0" indent="0">
              <a:spcBef>
                <a:spcPts val="0"/>
              </a:spcBef>
              <a:buFont typeface="Nunito"/>
              <a:buNone/>
            </a:pPr>
            <a:r>
              <a:rPr lang="fr-FR" sz="1200" dirty="0" smtClean="0"/>
              <a:t>&gt; </a:t>
            </a:r>
            <a:r>
              <a:rPr lang="fr-FR" sz="1200" dirty="0" err="1" smtClean="0">
                <a:solidFill>
                  <a:srgbClr val="000000"/>
                </a:solidFill>
              </a:rPr>
              <a:t>rsconnect</a:t>
            </a:r>
            <a:r>
              <a:rPr lang="fr-FR" sz="1200" dirty="0" smtClean="0">
                <a:solidFill>
                  <a:srgbClr val="000000"/>
                </a:solidFill>
              </a:rPr>
              <a:t>::</a:t>
            </a:r>
            <a:r>
              <a:rPr lang="fr-FR" sz="1200" dirty="0" err="1" smtClean="0">
                <a:solidFill>
                  <a:srgbClr val="000000"/>
                </a:solidFill>
              </a:rPr>
              <a:t>deployApp</a:t>
            </a:r>
            <a:r>
              <a:rPr lang="fr-FR" sz="1200" dirty="0" smtClean="0">
                <a:solidFill>
                  <a:srgbClr val="000000"/>
                </a:solidFill>
              </a:rPr>
              <a:t>("Shiny-</a:t>
            </a:r>
            <a:r>
              <a:rPr lang="fr-FR" sz="1200" dirty="0" err="1" smtClean="0">
                <a:solidFill>
                  <a:srgbClr val="000000"/>
                </a:solidFill>
              </a:rPr>
              <a:t>SoSV</a:t>
            </a:r>
            <a:r>
              <a:rPr lang="fr-FR" sz="1200" dirty="0" smtClean="0">
                <a:solidFill>
                  <a:srgbClr val="000000"/>
                </a:solidFill>
              </a:rPr>
              <a:t>/")</a:t>
            </a:r>
          </a:p>
          <a:p>
            <a:pPr marL="0" indent="0">
              <a:spcBef>
                <a:spcPts val="0"/>
              </a:spcBef>
              <a:buFont typeface="Nunito"/>
              <a:buNone/>
            </a:pPr>
            <a:r>
              <a:rPr lang="fr-FR" sz="1200" dirty="0" err="1" smtClean="0"/>
              <a:t>Preparing</a:t>
            </a:r>
            <a:r>
              <a:rPr lang="fr-FR" sz="1200" dirty="0" smtClean="0"/>
              <a:t> to </a:t>
            </a:r>
            <a:r>
              <a:rPr lang="fr-FR" sz="1200" dirty="0" err="1" smtClean="0"/>
              <a:t>deploy</a:t>
            </a:r>
            <a:r>
              <a:rPr lang="fr-FR" sz="1200" dirty="0" smtClean="0"/>
              <a:t> application...DONE</a:t>
            </a:r>
          </a:p>
          <a:p>
            <a:pPr marL="0" indent="0">
              <a:spcBef>
                <a:spcPts val="0"/>
              </a:spcBef>
              <a:buFont typeface="Nunito"/>
              <a:buNone/>
            </a:pPr>
            <a:r>
              <a:rPr lang="fr-FR" sz="1200" dirty="0" err="1" smtClean="0"/>
              <a:t>Uploading</a:t>
            </a:r>
            <a:r>
              <a:rPr lang="fr-FR" sz="1200" dirty="0" smtClean="0"/>
              <a:t> bundle for application: 1021372...DONE</a:t>
            </a:r>
          </a:p>
          <a:p>
            <a:pPr marL="0" indent="0">
              <a:spcBef>
                <a:spcPts val="0"/>
              </a:spcBef>
              <a:buFont typeface="Nunito"/>
              <a:buNone/>
            </a:pPr>
            <a:r>
              <a:rPr lang="fr-FR" sz="1200" dirty="0" err="1" smtClean="0"/>
              <a:t>Deploying</a:t>
            </a:r>
            <a:r>
              <a:rPr lang="fr-FR" sz="1200" dirty="0" smtClean="0"/>
              <a:t> bundle: 2217728 for application: 1021372 ...</a:t>
            </a:r>
          </a:p>
          <a:p>
            <a:pPr marL="0" indent="0">
              <a:spcBef>
                <a:spcPts val="0"/>
              </a:spcBef>
              <a:buFont typeface="Nunito"/>
              <a:buNone/>
            </a:pPr>
            <a:r>
              <a:rPr lang="fr-FR" sz="1200" dirty="0" err="1" smtClean="0"/>
              <a:t>Waiting</a:t>
            </a:r>
            <a:r>
              <a:rPr lang="fr-FR" sz="1200" dirty="0" smtClean="0"/>
              <a:t> for </a:t>
            </a:r>
            <a:r>
              <a:rPr lang="fr-FR" sz="1200" dirty="0" err="1" smtClean="0"/>
              <a:t>task</a:t>
            </a:r>
            <a:r>
              <a:rPr lang="fr-FR" sz="1200" dirty="0" smtClean="0"/>
              <a:t>: 628985176</a:t>
            </a:r>
          </a:p>
          <a:p>
            <a:pPr marL="0" indent="0">
              <a:spcBef>
                <a:spcPts val="0"/>
              </a:spcBef>
              <a:buFont typeface="Nunito"/>
              <a:buNone/>
            </a:pPr>
            <a:r>
              <a:rPr lang="fr-FR" sz="1200" dirty="0" smtClean="0"/>
              <a:t>  building: </a:t>
            </a:r>
            <a:r>
              <a:rPr lang="fr-FR" sz="1200" dirty="0" err="1" smtClean="0"/>
              <a:t>Parsing</a:t>
            </a:r>
            <a:r>
              <a:rPr lang="fr-FR" sz="1200" dirty="0" smtClean="0"/>
              <a:t> </a:t>
            </a:r>
            <a:r>
              <a:rPr lang="fr-FR" sz="1200" dirty="0" err="1" smtClean="0"/>
              <a:t>manifest</a:t>
            </a:r>
            <a:endParaRPr lang="fr-FR" sz="1200" dirty="0" smtClean="0"/>
          </a:p>
          <a:p>
            <a:pPr marL="0" indent="0">
              <a:spcBef>
                <a:spcPts val="0"/>
              </a:spcBef>
              <a:buFont typeface="Nunito"/>
              <a:buNone/>
            </a:pPr>
            <a:r>
              <a:rPr lang="fr-FR" sz="1200" dirty="0" smtClean="0"/>
              <a:t>  building: Building image: 2339381</a:t>
            </a:r>
          </a:p>
          <a:p>
            <a:pPr marL="0" indent="0">
              <a:spcBef>
                <a:spcPts val="0"/>
              </a:spcBef>
              <a:buFont typeface="Nunito"/>
              <a:buNone/>
            </a:pPr>
            <a:r>
              <a:rPr lang="fr-FR" sz="1200" dirty="0" smtClean="0"/>
              <a:t>  building: </a:t>
            </a:r>
            <a:r>
              <a:rPr lang="fr-FR" sz="1200" dirty="0" err="1" smtClean="0"/>
              <a:t>Fetching</a:t>
            </a:r>
            <a:r>
              <a:rPr lang="fr-FR" sz="1200" dirty="0" smtClean="0"/>
              <a:t> packages</a:t>
            </a:r>
          </a:p>
          <a:p>
            <a:pPr marL="0" indent="0">
              <a:spcBef>
                <a:spcPts val="0"/>
              </a:spcBef>
              <a:buFont typeface="Nunito"/>
              <a:buNone/>
            </a:pPr>
            <a:r>
              <a:rPr lang="fr-FR" sz="1200" dirty="0" smtClean="0"/>
              <a:t>  building: Building package: </a:t>
            </a:r>
            <a:r>
              <a:rPr lang="fr-FR" sz="1200" dirty="0" err="1" smtClean="0"/>
              <a:t>nlme</a:t>
            </a:r>
            <a:endParaRPr lang="fr-FR" sz="1200" dirty="0" smtClean="0"/>
          </a:p>
          <a:p>
            <a:pPr marL="0" indent="0">
              <a:spcBef>
                <a:spcPts val="0"/>
              </a:spcBef>
              <a:buFont typeface="Nunito"/>
              <a:buNone/>
            </a:pPr>
            <a:r>
              <a:rPr lang="fr-FR" sz="1200" dirty="0" smtClean="0"/>
              <a:t>  building: Building package: Matrix</a:t>
            </a:r>
          </a:p>
          <a:p>
            <a:pPr marL="0" indent="0">
              <a:spcBef>
                <a:spcPts val="0"/>
              </a:spcBef>
              <a:buFont typeface="Nunito"/>
              <a:buNone/>
            </a:pPr>
            <a:r>
              <a:rPr lang="fr-FR" sz="1200" dirty="0" smtClean="0"/>
              <a:t>  building: Building package: </a:t>
            </a:r>
            <a:r>
              <a:rPr lang="fr-FR" sz="1200" dirty="0" err="1" smtClean="0"/>
              <a:t>mgcv</a:t>
            </a:r>
            <a:endParaRPr lang="fr-FR" sz="1200" dirty="0" smtClean="0"/>
          </a:p>
          <a:p>
            <a:pPr marL="0" indent="0">
              <a:spcBef>
                <a:spcPts val="0"/>
              </a:spcBef>
              <a:buFont typeface="Nunito"/>
              <a:buNone/>
            </a:pPr>
            <a:r>
              <a:rPr lang="fr-FR" sz="1200" dirty="0" smtClean="0"/>
              <a:t>  building: </a:t>
            </a:r>
            <a:r>
              <a:rPr lang="fr-FR" sz="1200" dirty="0" err="1" smtClean="0"/>
              <a:t>Installing</a:t>
            </a:r>
            <a:r>
              <a:rPr lang="fr-FR" sz="1200" dirty="0" smtClean="0"/>
              <a:t> packages</a:t>
            </a:r>
          </a:p>
          <a:p>
            <a:pPr marL="0" indent="0">
              <a:spcBef>
                <a:spcPts val="0"/>
              </a:spcBef>
              <a:buFont typeface="Nunito"/>
              <a:buNone/>
            </a:pPr>
            <a:r>
              <a:rPr lang="fr-FR" sz="1200" dirty="0" smtClean="0"/>
              <a:t>  building: </a:t>
            </a:r>
            <a:r>
              <a:rPr lang="fr-FR" sz="1200" dirty="0" err="1" smtClean="0"/>
              <a:t>Installing</a:t>
            </a:r>
            <a:r>
              <a:rPr lang="fr-FR" sz="1200" dirty="0" smtClean="0"/>
              <a:t> files</a:t>
            </a:r>
          </a:p>
          <a:p>
            <a:pPr marL="0" indent="0">
              <a:spcBef>
                <a:spcPts val="0"/>
              </a:spcBef>
              <a:buFont typeface="Nunito"/>
              <a:buNone/>
            </a:pPr>
            <a:r>
              <a:rPr lang="fr-FR" sz="1200" dirty="0" smtClean="0"/>
              <a:t>  building: </a:t>
            </a:r>
            <a:r>
              <a:rPr lang="fr-FR" sz="1200" dirty="0" err="1" smtClean="0"/>
              <a:t>Pushing</a:t>
            </a:r>
            <a:r>
              <a:rPr lang="fr-FR" sz="1200" dirty="0" smtClean="0"/>
              <a:t> image: 2339381</a:t>
            </a:r>
          </a:p>
          <a:p>
            <a:pPr marL="0" indent="0">
              <a:spcBef>
                <a:spcPts val="0"/>
              </a:spcBef>
              <a:buFont typeface="Nunito"/>
              <a:buNone/>
            </a:pPr>
            <a:r>
              <a:rPr lang="fr-FR" sz="1200" dirty="0" smtClean="0"/>
              <a:t>  </a:t>
            </a:r>
            <a:r>
              <a:rPr lang="fr-FR" sz="1200" dirty="0" err="1" smtClean="0"/>
              <a:t>deploying</a:t>
            </a:r>
            <a:r>
              <a:rPr lang="fr-FR" sz="1200" dirty="0" smtClean="0"/>
              <a:t>: </a:t>
            </a:r>
            <a:r>
              <a:rPr lang="fr-FR" sz="1200" dirty="0" err="1" smtClean="0"/>
              <a:t>Starting</a:t>
            </a:r>
            <a:r>
              <a:rPr lang="fr-FR" sz="1200" dirty="0" smtClean="0"/>
              <a:t> instances</a:t>
            </a:r>
          </a:p>
          <a:p>
            <a:pPr marL="0" indent="0">
              <a:spcBef>
                <a:spcPts val="0"/>
              </a:spcBef>
              <a:buFont typeface="Nunito"/>
              <a:buNone/>
            </a:pPr>
            <a:r>
              <a:rPr lang="fr-FR" sz="1200" dirty="0" smtClean="0"/>
              <a:t>  </a:t>
            </a:r>
            <a:r>
              <a:rPr lang="fr-FR" sz="1200" dirty="0" err="1" smtClean="0"/>
              <a:t>rollforward</a:t>
            </a:r>
            <a:r>
              <a:rPr lang="fr-FR" sz="1200" dirty="0" smtClean="0"/>
              <a:t>: </a:t>
            </a:r>
            <a:r>
              <a:rPr lang="fr-FR" sz="1200" dirty="0" err="1" smtClean="0"/>
              <a:t>Activating</a:t>
            </a:r>
            <a:r>
              <a:rPr lang="fr-FR" sz="1200" dirty="0" smtClean="0"/>
              <a:t> new instances</a:t>
            </a:r>
          </a:p>
          <a:p>
            <a:pPr marL="0" indent="0">
              <a:spcBef>
                <a:spcPts val="0"/>
              </a:spcBef>
              <a:buFont typeface="Nunito"/>
              <a:buNone/>
            </a:pPr>
            <a:r>
              <a:rPr lang="fr-FR" sz="1200" dirty="0" smtClean="0"/>
              <a:t>  </a:t>
            </a:r>
            <a:r>
              <a:rPr lang="fr-FR" sz="1200" dirty="0" err="1" smtClean="0"/>
              <a:t>success</a:t>
            </a:r>
            <a:r>
              <a:rPr lang="fr-FR" sz="1200" dirty="0" smtClean="0"/>
              <a:t>: </a:t>
            </a:r>
            <a:r>
              <a:rPr lang="fr-FR" sz="1200" dirty="0" err="1" smtClean="0"/>
              <a:t>Stopping</a:t>
            </a:r>
            <a:r>
              <a:rPr lang="fr-FR" sz="1200" dirty="0" smtClean="0"/>
              <a:t> </a:t>
            </a:r>
            <a:r>
              <a:rPr lang="fr-FR" sz="1200" dirty="0" err="1" smtClean="0"/>
              <a:t>old</a:t>
            </a:r>
            <a:r>
              <a:rPr lang="fr-FR" sz="1200" dirty="0" smtClean="0"/>
              <a:t> instances</a:t>
            </a:r>
          </a:p>
          <a:p>
            <a:pPr marL="0" indent="0">
              <a:spcBef>
                <a:spcPts val="0"/>
              </a:spcBef>
              <a:buClr>
                <a:schemeClr val="dk1"/>
              </a:buClr>
              <a:buSzPts val="1100"/>
              <a:buFont typeface="Arial"/>
              <a:buNone/>
            </a:pPr>
            <a:r>
              <a:rPr lang="fr-FR" sz="1200" dirty="0" smtClean="0"/>
              <a:t>Application </a:t>
            </a:r>
            <a:r>
              <a:rPr lang="fr-FR" sz="1200" dirty="0" err="1" smtClean="0"/>
              <a:t>successfully</a:t>
            </a:r>
            <a:r>
              <a:rPr lang="fr-FR" sz="1200" dirty="0" smtClean="0"/>
              <a:t> </a:t>
            </a:r>
            <a:r>
              <a:rPr lang="fr-FR" sz="1200" dirty="0" err="1" smtClean="0"/>
              <a:t>deployed</a:t>
            </a:r>
            <a:r>
              <a:rPr lang="fr-FR" sz="1200" dirty="0" smtClean="0"/>
              <a:t> to https://jos4uke.shinyapps.io/shiny-sosv/</a:t>
            </a:r>
          </a:p>
          <a:p>
            <a:pPr marL="0" indent="0">
              <a:spcBef>
                <a:spcPts val="0"/>
              </a:spcBef>
              <a:buClr>
                <a:schemeClr val="dk1"/>
              </a:buClr>
              <a:buSzPts val="1100"/>
              <a:buFont typeface="Arial"/>
              <a:buNone/>
            </a:pPr>
            <a:endParaRPr lang="fr-FR" sz="1200" dirty="0" smtClean="0"/>
          </a:p>
          <a:p>
            <a:pPr marL="0" indent="0">
              <a:spcBef>
                <a:spcPts val="0"/>
              </a:spcBef>
              <a:buFont typeface="Nunito"/>
              <a:buNone/>
            </a:pPr>
            <a:endParaRPr lang="fr-FR" sz="1200" dirty="0"/>
          </a:p>
        </p:txBody>
      </p:sp>
    </p:spTree>
    <p:extLst>
      <p:ext uri="{BB962C8B-B14F-4D97-AF65-F5344CB8AC3E}">
        <p14:creationId xmlns:p14="http://schemas.microsoft.com/office/powerpoint/2010/main" val="74327309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ctrTitle"/>
          </p:nvPr>
        </p:nvSpPr>
        <p:spPr/>
        <p:txBody>
          <a:bodyPr/>
          <a:lstStyle/>
          <a:p>
            <a:pPr lvl="0"/>
            <a:r>
              <a:rPr lang="fr-FR" dirty="0" smtClean="0">
                <a:latin typeface="Nunito" panose="020B0604020202020204" charset="0"/>
              </a:rPr>
              <a:t>Déploiement d’une application Shiny à Pasteur</a:t>
            </a:r>
            <a:endParaRPr lang="fr-FR" dirty="0">
              <a:latin typeface="Nunito" panose="020B0604020202020204" charset="0"/>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rgbClr val="FFFFFF"/>
                </a:solidFill>
                <a:latin typeface="Nunito" panose="020B0604020202020204" charset="0"/>
              </a:rPr>
              <a:t>Shiny Server pro à pasteur - organisation des fichiers</a:t>
            </a:r>
            <a:endParaRPr dirty="0">
              <a:solidFill>
                <a:srgbClr val="FFFFFF"/>
              </a:solidFill>
              <a:latin typeface="Nunito" panose="020B0604020202020204" charset="0"/>
            </a:endParaRPr>
          </a:p>
        </p:txBody>
      </p:sp>
      <p:sp>
        <p:nvSpPr>
          <p:cNvPr id="157" name="Google Shape;157;p25"/>
          <p:cNvSpPr/>
          <p:nvPr/>
        </p:nvSpPr>
        <p:spPr>
          <a:xfrm>
            <a:off x="501625" y="1654600"/>
            <a:ext cx="2867400" cy="270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Server (Machine virtuelle)</a:t>
            </a:r>
            <a:endParaRPr/>
          </a:p>
        </p:txBody>
      </p:sp>
      <p:sp>
        <p:nvSpPr>
          <p:cNvPr id="158" name="Google Shape;158;p25"/>
          <p:cNvSpPr/>
          <p:nvPr/>
        </p:nvSpPr>
        <p:spPr>
          <a:xfrm>
            <a:off x="3683550" y="1677075"/>
            <a:ext cx="13776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dir 1</a:t>
            </a:r>
            <a:endParaRPr/>
          </a:p>
        </p:txBody>
      </p:sp>
      <p:sp>
        <p:nvSpPr>
          <p:cNvPr id="159" name="Google Shape;159;p25"/>
          <p:cNvSpPr/>
          <p:nvPr/>
        </p:nvSpPr>
        <p:spPr>
          <a:xfrm>
            <a:off x="3683550" y="2368550"/>
            <a:ext cx="13776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dir 2</a:t>
            </a:r>
            <a:endParaRPr/>
          </a:p>
        </p:txBody>
      </p:sp>
      <p:sp>
        <p:nvSpPr>
          <p:cNvPr id="160" name="Google Shape;160;p25"/>
          <p:cNvSpPr/>
          <p:nvPr/>
        </p:nvSpPr>
        <p:spPr>
          <a:xfrm>
            <a:off x="3683550" y="3060025"/>
            <a:ext cx="13776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dir 3</a:t>
            </a:r>
            <a:endParaRPr/>
          </a:p>
        </p:txBody>
      </p:sp>
      <p:sp>
        <p:nvSpPr>
          <p:cNvPr id="161" name="Google Shape;161;p25"/>
          <p:cNvSpPr/>
          <p:nvPr/>
        </p:nvSpPr>
        <p:spPr>
          <a:xfrm>
            <a:off x="3683550" y="3784600"/>
            <a:ext cx="13776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a:t>
            </a:r>
            <a:endParaRPr/>
          </a:p>
        </p:txBody>
      </p:sp>
      <p:sp>
        <p:nvSpPr>
          <p:cNvPr id="162" name="Google Shape;162;p25"/>
          <p:cNvSpPr/>
          <p:nvPr/>
        </p:nvSpPr>
        <p:spPr>
          <a:xfrm>
            <a:off x="5113550" y="1783725"/>
            <a:ext cx="718800" cy="359400"/>
          </a:xfrm>
          <a:prstGeom prst="rightArrow">
            <a:avLst>
              <a:gd name="adj1" fmla="val 50000"/>
              <a:gd name="adj2" fmla="val 50000"/>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p:nvPr/>
        </p:nvSpPr>
        <p:spPr>
          <a:xfrm>
            <a:off x="5884750" y="1677075"/>
            <a:ext cx="19167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fichiers ui.R et server.R et autres</a:t>
            </a:r>
            <a:endParaRPr/>
          </a:p>
        </p:txBody>
      </p:sp>
      <p:sp>
        <p:nvSpPr>
          <p:cNvPr id="164" name="Google Shape;164;p25"/>
          <p:cNvSpPr/>
          <p:nvPr/>
        </p:nvSpPr>
        <p:spPr>
          <a:xfrm>
            <a:off x="5113550" y="2475200"/>
            <a:ext cx="718800" cy="359400"/>
          </a:xfrm>
          <a:prstGeom prst="rightArrow">
            <a:avLst>
              <a:gd name="adj1" fmla="val 50000"/>
              <a:gd name="adj2" fmla="val 50000"/>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5"/>
          <p:cNvSpPr/>
          <p:nvPr/>
        </p:nvSpPr>
        <p:spPr>
          <a:xfrm>
            <a:off x="5884750" y="2368550"/>
            <a:ext cx="19167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fichiers ui.R et server.R et autres</a:t>
            </a:r>
            <a:endParaRPr/>
          </a:p>
        </p:txBody>
      </p:sp>
      <p:sp>
        <p:nvSpPr>
          <p:cNvPr id="166" name="Google Shape;166;p25"/>
          <p:cNvSpPr/>
          <p:nvPr/>
        </p:nvSpPr>
        <p:spPr>
          <a:xfrm>
            <a:off x="5113550" y="3166675"/>
            <a:ext cx="718800" cy="359400"/>
          </a:xfrm>
          <a:prstGeom prst="rightArrow">
            <a:avLst>
              <a:gd name="adj1" fmla="val 50000"/>
              <a:gd name="adj2" fmla="val 50000"/>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5884750" y="3060025"/>
            <a:ext cx="19167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fichiers ui.R et server.R et autres</a:t>
            </a:r>
            <a:endParaRPr/>
          </a:p>
        </p:txBody>
      </p:sp>
      <p:sp>
        <p:nvSpPr>
          <p:cNvPr id="168" name="Google Shape;168;p25"/>
          <p:cNvSpPr/>
          <p:nvPr/>
        </p:nvSpPr>
        <p:spPr>
          <a:xfrm>
            <a:off x="5113550" y="3891250"/>
            <a:ext cx="718800" cy="359400"/>
          </a:xfrm>
          <a:prstGeom prst="rightArrow">
            <a:avLst>
              <a:gd name="adj1" fmla="val 50000"/>
              <a:gd name="adj2" fmla="val 50000"/>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p:nvPr/>
        </p:nvSpPr>
        <p:spPr>
          <a:xfrm>
            <a:off x="5884750" y="3784600"/>
            <a:ext cx="19167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fichiers ui.R et server.R et autres</a:t>
            </a:r>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rgbClr val="FFFFFF"/>
                </a:solidFill>
                <a:latin typeface="Nunito" panose="020B0604020202020204" charset="0"/>
              </a:rPr>
              <a:t>Shiny Server pro à pasteur - fichier de configuration</a:t>
            </a:r>
            <a:endParaRPr dirty="0">
              <a:solidFill>
                <a:srgbClr val="FFFFFF"/>
              </a:solidFill>
              <a:latin typeface="Nunito" panose="020B0604020202020204" charset="0"/>
            </a:endParaRPr>
          </a:p>
        </p:txBody>
      </p:sp>
      <p:pic>
        <p:nvPicPr>
          <p:cNvPr id="175" name="Google Shape;175;p26"/>
          <p:cNvPicPr preferRelativeResize="0"/>
          <p:nvPr/>
        </p:nvPicPr>
        <p:blipFill>
          <a:blip r:embed="rId3">
            <a:alphaModFix/>
          </a:blip>
          <a:stretch>
            <a:fillRect/>
          </a:stretch>
        </p:blipFill>
        <p:spPr>
          <a:xfrm>
            <a:off x="848675" y="667413"/>
            <a:ext cx="7315024" cy="3808675"/>
          </a:xfrm>
          <a:prstGeom prst="rect">
            <a:avLst/>
          </a:prstGeom>
          <a:noFill/>
          <a:ln>
            <a:noFill/>
          </a:ln>
        </p:spPr>
      </p:pic>
      <p:sp>
        <p:nvSpPr>
          <p:cNvPr id="176" name="Google Shape;176;p26"/>
          <p:cNvSpPr txBox="1"/>
          <p:nvPr/>
        </p:nvSpPr>
        <p:spPr>
          <a:xfrm>
            <a:off x="636375" y="4524750"/>
            <a:ext cx="7606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3000" u="sng">
                <a:solidFill>
                  <a:schemeClr val="hlink"/>
                </a:solidFill>
                <a:hlinkClick r:id="rId4"/>
              </a:rPr>
              <a:t>http://hub05.hosting.pasteur.fr:443/</a:t>
            </a:r>
            <a:endParaRPr sz="300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rgbClr val="FFFFFF"/>
                </a:solidFill>
                <a:latin typeface="Nunito" panose="020B0604020202020204" charset="0"/>
              </a:rPr>
              <a:t>Shiny Server pro à pasteur - fichier de configuration</a:t>
            </a:r>
            <a:endParaRPr dirty="0">
              <a:solidFill>
                <a:srgbClr val="FFFFFF"/>
              </a:solidFill>
              <a:latin typeface="Nunito" panose="020B0604020202020204" charset="0"/>
            </a:endParaRPr>
          </a:p>
        </p:txBody>
      </p:sp>
      <p:pic>
        <p:nvPicPr>
          <p:cNvPr id="182" name="Google Shape;182;p27"/>
          <p:cNvPicPr preferRelativeResize="0"/>
          <p:nvPr/>
        </p:nvPicPr>
        <p:blipFill>
          <a:blip r:embed="rId3">
            <a:alphaModFix/>
          </a:blip>
          <a:stretch>
            <a:fillRect/>
          </a:stretch>
        </p:blipFill>
        <p:spPr>
          <a:xfrm>
            <a:off x="1552450" y="584325"/>
            <a:ext cx="6600690" cy="3820976"/>
          </a:xfrm>
          <a:prstGeom prst="rect">
            <a:avLst/>
          </a:prstGeom>
          <a:noFill/>
          <a:ln>
            <a:noFill/>
          </a:ln>
        </p:spPr>
      </p:pic>
      <p:sp>
        <p:nvSpPr>
          <p:cNvPr id="183" name="Google Shape;183;p27"/>
          <p:cNvSpPr txBox="1"/>
          <p:nvPr/>
        </p:nvSpPr>
        <p:spPr>
          <a:xfrm>
            <a:off x="112300" y="4469700"/>
            <a:ext cx="8999400" cy="67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3000" u="sng">
                <a:solidFill>
                  <a:schemeClr val="hlink"/>
                </a:solidFill>
                <a:hlinkClick r:id="rId4"/>
              </a:rPr>
              <a:t>http://hub05.hosting.pasteur.fr:8000/xian/</a:t>
            </a:r>
            <a:endParaRPr sz="300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rgbClr val="FFFFFF"/>
                </a:solidFill>
                <a:latin typeface="Nunito" panose="020B0604020202020204" charset="0"/>
              </a:rPr>
              <a:t>Shiny Server pro à pasteur - fichier de configuration</a:t>
            </a:r>
            <a:endParaRPr dirty="0">
              <a:solidFill>
                <a:srgbClr val="FFFFFF"/>
              </a:solidFill>
              <a:latin typeface="Nunito" panose="020B0604020202020204" charset="0"/>
            </a:endParaRPr>
          </a:p>
        </p:txBody>
      </p:sp>
      <p:pic>
        <p:nvPicPr>
          <p:cNvPr id="189" name="Google Shape;189;p28"/>
          <p:cNvPicPr preferRelativeResize="0"/>
          <p:nvPr/>
        </p:nvPicPr>
        <p:blipFill>
          <a:blip r:embed="rId3">
            <a:alphaModFix/>
          </a:blip>
          <a:stretch>
            <a:fillRect/>
          </a:stretch>
        </p:blipFill>
        <p:spPr>
          <a:xfrm>
            <a:off x="1567400" y="725750"/>
            <a:ext cx="5889653" cy="3820973"/>
          </a:xfrm>
          <a:prstGeom prst="rect">
            <a:avLst/>
          </a:prstGeom>
          <a:noFill/>
          <a:ln>
            <a:noFill/>
          </a:ln>
        </p:spPr>
      </p:pic>
      <p:sp>
        <p:nvSpPr>
          <p:cNvPr id="190" name="Google Shape;190;p28"/>
          <p:cNvSpPr txBox="1"/>
          <p:nvPr/>
        </p:nvSpPr>
        <p:spPr>
          <a:xfrm>
            <a:off x="1519850" y="4443225"/>
            <a:ext cx="4335000" cy="2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3000" u="sng">
                <a:solidFill>
                  <a:schemeClr val="hlink"/>
                </a:solidFill>
                <a:hlinkClick r:id="rId4"/>
              </a:rPr>
              <a:t>http://sherpa.pasteur.fr/</a:t>
            </a:r>
            <a:endParaRPr sz="30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Share my R code and </a:t>
            </a:r>
            <a:r>
              <a:rPr lang="en-US" dirty="0" smtClean="0"/>
              <a:t>results</a:t>
            </a:r>
            <a:endParaRPr lang="fr-FR" dirty="0"/>
          </a:p>
        </p:txBody>
      </p:sp>
      <p:pic>
        <p:nvPicPr>
          <p:cNvPr id="4" name="Google Shape;629;p10"/>
          <p:cNvPicPr preferRelativeResize="0"/>
          <p:nvPr/>
        </p:nvPicPr>
        <p:blipFill rotWithShape="1">
          <a:blip r:embed="rId2">
            <a:alphaModFix/>
          </a:blip>
          <a:srcRect/>
          <a:stretch/>
        </p:blipFill>
        <p:spPr>
          <a:xfrm>
            <a:off x="64770" y="440374"/>
            <a:ext cx="9014460" cy="4007926"/>
          </a:xfrm>
          <a:prstGeom prst="rect">
            <a:avLst/>
          </a:prstGeom>
          <a:noFill/>
          <a:ln>
            <a:noFill/>
          </a:ln>
        </p:spPr>
      </p:pic>
    </p:spTree>
    <p:extLst>
      <p:ext uri="{BB962C8B-B14F-4D97-AF65-F5344CB8AC3E}">
        <p14:creationId xmlns:p14="http://schemas.microsoft.com/office/powerpoint/2010/main" val="24840162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rgbClr val="FFFFFF"/>
                </a:solidFill>
                <a:latin typeface="Nunito" panose="020B0604020202020204" charset="0"/>
              </a:rPr>
              <a:t>Shiny Server pro à pasteur - interface admin</a:t>
            </a:r>
            <a:endParaRPr dirty="0">
              <a:solidFill>
                <a:srgbClr val="FFFFFF"/>
              </a:solidFill>
              <a:latin typeface="Nunito" panose="020B0604020202020204" charset="0"/>
            </a:endParaRPr>
          </a:p>
        </p:txBody>
      </p:sp>
      <p:sp>
        <p:nvSpPr>
          <p:cNvPr id="196" name="Google Shape;196;p29"/>
          <p:cNvSpPr txBox="1"/>
          <p:nvPr/>
        </p:nvSpPr>
        <p:spPr>
          <a:xfrm>
            <a:off x="311700" y="1223850"/>
            <a:ext cx="6805500" cy="6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3000" u="sng">
                <a:solidFill>
                  <a:schemeClr val="hlink"/>
                </a:solidFill>
                <a:hlinkClick r:id="rId3"/>
              </a:rPr>
              <a:t>http://hub05.hosting.pasteur.fr:8080</a:t>
            </a:r>
            <a:endParaRPr sz="300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ctrTitle"/>
          </p:nvPr>
        </p:nvSpPr>
        <p:spPr>
          <a:xfrm>
            <a:off x="153988" y="1958340"/>
            <a:ext cx="8839200" cy="10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latin typeface="Nunito" panose="020B0604020202020204" charset="0"/>
              </a:rPr>
              <a:t>Déploiement d’une application Shiny sur le cloud IFB</a:t>
            </a:r>
            <a:endParaRPr>
              <a:latin typeface="Nunito" panose="020B0604020202020204" charset="0"/>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1"/>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latin typeface="Nunito" panose="020B0604020202020204" charset="0"/>
              </a:rPr>
              <a:t>Login</a:t>
            </a:r>
            <a:endParaRPr>
              <a:latin typeface="Nunito" panose="020B0604020202020204" charset="0"/>
            </a:endParaRPr>
          </a:p>
        </p:txBody>
      </p:sp>
      <p:sp>
        <p:nvSpPr>
          <p:cNvPr id="207" name="Google Shape;207;p31"/>
          <p:cNvSpPr txBox="1">
            <a:spLocks noGrp="1"/>
          </p:cNvSpPr>
          <p:nvPr>
            <p:ph type="body" idx="1"/>
          </p:nvPr>
        </p:nvSpPr>
        <p:spPr>
          <a:xfrm>
            <a:off x="228600" y="529825"/>
            <a:ext cx="4286400" cy="4182300"/>
          </a:xfrm>
          <a:prstGeom prst="rect">
            <a:avLst/>
          </a:prstGeom>
        </p:spPr>
        <p:txBody>
          <a:bodyPr spcFirstLastPara="1" wrap="square" lIns="91425" tIns="91425" rIns="91425" bIns="91425" anchor="t" anchorCtr="0">
            <a:noAutofit/>
          </a:bodyPr>
          <a:lstStyle/>
          <a:p>
            <a:pPr marL="0" lvl="0" indent="0" algn="l" rtl="0">
              <a:spcBef>
                <a:spcPts val="320"/>
              </a:spcBef>
              <a:spcAft>
                <a:spcPts val="0"/>
              </a:spcAft>
              <a:buNone/>
            </a:pPr>
            <a:r>
              <a:rPr lang="fr" sz="1100" u="sng">
                <a:solidFill>
                  <a:schemeClr val="hlink"/>
                </a:solidFill>
                <a:hlinkClick r:id="rId3"/>
              </a:rPr>
              <a:t>https://biosphere.france-bioinformatique.fr/cloudweb/login/</a:t>
            </a:r>
            <a:endParaRPr sz="1100"/>
          </a:p>
          <a:p>
            <a:pPr marL="0" lvl="0" indent="0" algn="l" rtl="0">
              <a:spcBef>
                <a:spcPts val="320"/>
              </a:spcBef>
              <a:spcAft>
                <a:spcPts val="0"/>
              </a:spcAft>
              <a:buNone/>
            </a:pPr>
            <a:endParaRPr sz="1200"/>
          </a:p>
          <a:p>
            <a:pPr marL="457200" lvl="0" indent="-304800" algn="l" rtl="0">
              <a:spcBef>
                <a:spcPts val="320"/>
              </a:spcBef>
              <a:spcAft>
                <a:spcPts val="0"/>
              </a:spcAft>
              <a:buSzPts val="1200"/>
              <a:buChar char="■"/>
            </a:pPr>
            <a:r>
              <a:rPr lang="fr" sz="1200"/>
              <a:t>Request an account</a:t>
            </a:r>
            <a:endParaRPr sz="1200"/>
          </a:p>
          <a:p>
            <a:pPr marL="457200" lvl="0" indent="-304800" algn="l" rtl="0">
              <a:spcBef>
                <a:spcPts val="0"/>
              </a:spcBef>
              <a:spcAft>
                <a:spcPts val="0"/>
              </a:spcAft>
              <a:buSzPts val="1200"/>
              <a:buChar char="■"/>
            </a:pPr>
            <a:r>
              <a:rPr lang="fr" sz="1200"/>
              <a:t>Login</a:t>
            </a:r>
            <a:endParaRPr sz="1200"/>
          </a:p>
          <a:p>
            <a:pPr marL="914400" lvl="1" indent="-279400" algn="l" rtl="0">
              <a:spcBef>
                <a:spcPts val="0"/>
              </a:spcBef>
              <a:spcAft>
                <a:spcPts val="0"/>
              </a:spcAft>
              <a:buSzPts val="800"/>
              <a:buChar char="❑"/>
            </a:pPr>
            <a:r>
              <a:rPr lang="fr" sz="1200"/>
              <a:t>direct login or</a:t>
            </a:r>
            <a:endParaRPr sz="1200"/>
          </a:p>
          <a:p>
            <a:pPr marL="914400" lvl="1" indent="-279400" algn="l" rtl="0">
              <a:spcBef>
                <a:spcPts val="0"/>
              </a:spcBef>
              <a:spcAft>
                <a:spcPts val="0"/>
              </a:spcAft>
              <a:buSzPts val="800"/>
              <a:buChar char="❑"/>
            </a:pPr>
            <a:r>
              <a:rPr lang="fr" sz="1200"/>
              <a:t>via eduGAIN (federation of academic identities)</a:t>
            </a:r>
            <a:endParaRPr sz="1200"/>
          </a:p>
          <a:p>
            <a:pPr marL="0" lvl="0" indent="0" algn="l" rtl="0">
              <a:spcBef>
                <a:spcPts val="320"/>
              </a:spcBef>
              <a:spcAft>
                <a:spcPts val="0"/>
              </a:spcAft>
              <a:buNone/>
            </a:pPr>
            <a:endParaRPr sz="1200"/>
          </a:p>
        </p:txBody>
      </p:sp>
      <p:pic>
        <p:nvPicPr>
          <p:cNvPr id="208" name="Google Shape;208;p31">
            <a:hlinkClick r:id="rId3"/>
          </p:cNvPr>
          <p:cNvPicPr preferRelativeResize="0"/>
          <p:nvPr/>
        </p:nvPicPr>
        <p:blipFill>
          <a:blip r:embed="rId4">
            <a:alphaModFix/>
          </a:blip>
          <a:stretch>
            <a:fillRect/>
          </a:stretch>
        </p:blipFill>
        <p:spPr>
          <a:xfrm>
            <a:off x="4012825" y="489373"/>
            <a:ext cx="4978774" cy="4304649"/>
          </a:xfrm>
          <a:prstGeom prst="rect">
            <a:avLst/>
          </a:prstGeom>
          <a:noFill/>
          <a:ln>
            <a:noFill/>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latin typeface="Nunito" panose="020B0604020202020204" charset="0"/>
              </a:rPr>
              <a:t>Rainbio – A catalogue of appliances for bioinformatics</a:t>
            </a:r>
            <a:endParaRPr dirty="0">
              <a:latin typeface="Nunito" panose="020B0604020202020204" charset="0"/>
            </a:endParaRPr>
          </a:p>
        </p:txBody>
      </p:sp>
      <p:sp>
        <p:nvSpPr>
          <p:cNvPr id="214" name="Google Shape;214;p32"/>
          <p:cNvSpPr txBox="1">
            <a:spLocks noGrp="1"/>
          </p:cNvSpPr>
          <p:nvPr>
            <p:ph type="body" idx="1"/>
          </p:nvPr>
        </p:nvSpPr>
        <p:spPr>
          <a:xfrm>
            <a:off x="228600" y="529825"/>
            <a:ext cx="4286400" cy="4182300"/>
          </a:xfrm>
          <a:prstGeom prst="rect">
            <a:avLst/>
          </a:prstGeom>
        </p:spPr>
        <p:txBody>
          <a:bodyPr spcFirstLastPara="1" wrap="square" lIns="91425" tIns="91425" rIns="91425" bIns="91425" anchor="t" anchorCtr="0">
            <a:noAutofit/>
          </a:bodyPr>
          <a:lstStyle/>
          <a:p>
            <a:pPr marL="457200" lvl="0" indent="-304800" algn="l" rtl="0">
              <a:spcBef>
                <a:spcPts val="320"/>
              </a:spcBef>
              <a:spcAft>
                <a:spcPts val="0"/>
              </a:spcAft>
              <a:buSzPts val="1200"/>
              <a:buChar char="■"/>
            </a:pPr>
            <a:r>
              <a:rPr lang="fr" sz="1200"/>
              <a:t>Une fédération de clouds</a:t>
            </a:r>
            <a:endParaRPr sz="1200"/>
          </a:p>
          <a:p>
            <a:pPr marL="457200" lvl="0" indent="-304800" algn="l" rtl="0">
              <a:spcBef>
                <a:spcPts val="0"/>
              </a:spcBef>
              <a:spcAft>
                <a:spcPts val="0"/>
              </a:spcAft>
              <a:buSzPts val="1200"/>
              <a:buChar char="■"/>
            </a:pPr>
            <a:r>
              <a:rPr lang="fr" sz="1200"/>
              <a:t>Prérequis </a:t>
            </a:r>
            <a:endParaRPr sz="1200"/>
          </a:p>
          <a:p>
            <a:pPr marL="914400" lvl="1" indent="-279400" algn="l" rtl="0">
              <a:spcBef>
                <a:spcPts val="0"/>
              </a:spcBef>
              <a:spcAft>
                <a:spcPts val="0"/>
              </a:spcAft>
              <a:buSzPts val="800"/>
              <a:buChar char="❑"/>
            </a:pPr>
            <a:r>
              <a:rPr lang="fr" sz="1200"/>
              <a:t>demande de compte cloud</a:t>
            </a:r>
            <a:endParaRPr sz="1200"/>
          </a:p>
          <a:p>
            <a:pPr marL="457200" lvl="0" indent="-304800" algn="l" rtl="0">
              <a:spcBef>
                <a:spcPts val="0"/>
              </a:spcBef>
              <a:spcAft>
                <a:spcPts val="0"/>
              </a:spcAft>
              <a:buSzPts val="1200"/>
              <a:buChar char="■"/>
            </a:pPr>
            <a:r>
              <a:rPr lang="fr" sz="1200" u="sng">
                <a:solidFill>
                  <a:schemeClr val="hlink"/>
                </a:solidFill>
                <a:hlinkClick r:id="rId3"/>
              </a:rPr>
              <a:t>RainBio</a:t>
            </a:r>
            <a:r>
              <a:rPr lang="fr" sz="1200"/>
              <a:t>: catalogue d’appliances</a:t>
            </a:r>
            <a:endParaRPr sz="1200"/>
          </a:p>
          <a:p>
            <a:pPr marL="457200" lvl="0" indent="-304800" algn="l" rtl="0">
              <a:spcBef>
                <a:spcPts val="0"/>
              </a:spcBef>
              <a:spcAft>
                <a:spcPts val="0"/>
              </a:spcAft>
              <a:buSzPts val="1200"/>
              <a:buChar char="■"/>
            </a:pPr>
            <a:r>
              <a:rPr lang="fr" sz="1200"/>
              <a:t>32 appliances (juillet 2019)</a:t>
            </a:r>
            <a:endParaRPr sz="1200"/>
          </a:p>
          <a:p>
            <a:pPr marL="914400" lvl="1" indent="-279400" algn="l" rtl="0">
              <a:spcBef>
                <a:spcPts val="0"/>
              </a:spcBef>
              <a:spcAft>
                <a:spcPts val="0"/>
              </a:spcAft>
              <a:buSzPts val="800"/>
              <a:buChar char="❑"/>
            </a:pPr>
            <a:r>
              <a:rPr lang="fr" sz="1200"/>
              <a:t>génériques (OS Ubuntu)</a:t>
            </a:r>
            <a:endParaRPr sz="1200"/>
          </a:p>
          <a:p>
            <a:pPr marL="914400" lvl="1" indent="-279400" algn="l" rtl="0">
              <a:spcBef>
                <a:spcPts val="0"/>
              </a:spcBef>
              <a:spcAft>
                <a:spcPts val="0"/>
              </a:spcAft>
              <a:buSzPts val="800"/>
              <a:buChar char="❑"/>
            </a:pPr>
            <a:r>
              <a:rPr lang="fr" sz="1200"/>
              <a:t>applications (RStudio, Shiny, Galaxy, CytoScape, ...)</a:t>
            </a:r>
            <a:endParaRPr sz="1200"/>
          </a:p>
          <a:p>
            <a:pPr marL="914400" lvl="1" indent="-279400" algn="l" rtl="0">
              <a:spcBef>
                <a:spcPts val="0"/>
              </a:spcBef>
              <a:spcAft>
                <a:spcPts val="0"/>
              </a:spcAft>
              <a:buSzPts val="800"/>
              <a:buChar char="❑"/>
            </a:pPr>
            <a:r>
              <a:rPr lang="fr" sz="1200"/>
              <a:t>thématiques (bacterial genomics, ...)</a:t>
            </a:r>
            <a:endParaRPr sz="1200"/>
          </a:p>
          <a:p>
            <a:pPr marL="0" lvl="0" indent="0" algn="l" rtl="0">
              <a:spcBef>
                <a:spcPts val="320"/>
              </a:spcBef>
              <a:spcAft>
                <a:spcPts val="0"/>
              </a:spcAft>
              <a:buNone/>
            </a:pPr>
            <a:endParaRPr sz="1200"/>
          </a:p>
        </p:txBody>
      </p:sp>
      <p:pic>
        <p:nvPicPr>
          <p:cNvPr id="215" name="Google Shape;215;p32">
            <a:hlinkClick r:id="rId3"/>
          </p:cNvPr>
          <p:cNvPicPr preferRelativeResize="0"/>
          <p:nvPr/>
        </p:nvPicPr>
        <p:blipFill>
          <a:blip r:embed="rId4">
            <a:alphaModFix/>
          </a:blip>
          <a:stretch>
            <a:fillRect/>
          </a:stretch>
        </p:blipFill>
        <p:spPr>
          <a:xfrm>
            <a:off x="2927992" y="489352"/>
            <a:ext cx="6063182" cy="3835757"/>
          </a:xfrm>
          <a:prstGeom prst="rect">
            <a:avLst/>
          </a:prstGeom>
          <a:noFill/>
          <a:ln w="9525" cap="flat" cmpd="sng">
            <a:solidFill>
              <a:srgbClr val="CCCCCC"/>
            </a:solidFill>
            <a:prstDash val="solid"/>
            <a:round/>
            <a:headEnd type="none" w="sm" len="sm"/>
            <a:tailEnd type="none" w="sm" len="sm"/>
          </a:ln>
        </p:spPr>
      </p:pic>
      <p:sp>
        <p:nvSpPr>
          <p:cNvPr id="216" name="Google Shape;216;p32"/>
          <p:cNvSpPr txBox="1"/>
          <p:nvPr/>
        </p:nvSpPr>
        <p:spPr>
          <a:xfrm>
            <a:off x="4016756" y="3203926"/>
            <a:ext cx="1015196" cy="503089"/>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Nunito Light"/>
              <a:ea typeface="Nunito Light"/>
              <a:cs typeface="Nunito Light"/>
              <a:sym typeface="Nunito Light"/>
            </a:endParaRPr>
          </a:p>
        </p:txBody>
      </p:sp>
      <p:sp>
        <p:nvSpPr>
          <p:cNvPr id="217" name="Google Shape;217;p32"/>
          <p:cNvSpPr txBox="1"/>
          <p:nvPr/>
        </p:nvSpPr>
        <p:spPr>
          <a:xfrm>
            <a:off x="3001400" y="4412300"/>
            <a:ext cx="5830200" cy="3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100" u="sng">
                <a:solidFill>
                  <a:schemeClr val="hlink"/>
                </a:solidFill>
                <a:hlinkClick r:id="rId3"/>
              </a:rPr>
              <a:t>https://biosphere.france-bioinformatique.fr/catalogue/</a:t>
            </a:r>
            <a:endParaRPr>
              <a:latin typeface="Nunito Light"/>
              <a:ea typeface="Nunito Light"/>
              <a:cs typeface="Nunito Light"/>
              <a:sym typeface="Nunito Light"/>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smtClean="0">
                <a:latin typeface="Nunito" panose="020B0604020202020204" charset="0"/>
              </a:rPr>
              <a:t>Instantiating your virtual machine (VM) from an appliance</a:t>
            </a:r>
            <a:endParaRPr dirty="0">
              <a:latin typeface="Nunito" panose="020B0604020202020204" charset="0"/>
            </a:endParaRPr>
          </a:p>
        </p:txBody>
      </p:sp>
      <p:sp>
        <p:nvSpPr>
          <p:cNvPr id="223" name="Google Shape;223;p33"/>
          <p:cNvSpPr txBox="1">
            <a:spLocks noGrp="1"/>
          </p:cNvSpPr>
          <p:nvPr>
            <p:ph type="body" idx="1"/>
          </p:nvPr>
        </p:nvSpPr>
        <p:spPr>
          <a:xfrm>
            <a:off x="228600" y="529825"/>
            <a:ext cx="4286400" cy="4182300"/>
          </a:xfrm>
          <a:prstGeom prst="rect">
            <a:avLst/>
          </a:prstGeom>
        </p:spPr>
        <p:txBody>
          <a:bodyPr spcFirstLastPara="1" wrap="square" lIns="91425" tIns="91425" rIns="91425" bIns="91425" anchor="t" anchorCtr="0">
            <a:noAutofit/>
          </a:bodyPr>
          <a:lstStyle/>
          <a:p>
            <a:pPr marL="457200" lvl="0" indent="-317500" algn="l" rtl="0">
              <a:spcBef>
                <a:spcPts val="320"/>
              </a:spcBef>
              <a:spcAft>
                <a:spcPts val="0"/>
              </a:spcAft>
              <a:buSzPts val="1400"/>
              <a:buChar char="■"/>
            </a:pPr>
            <a:r>
              <a:rPr lang="fr"/>
              <a:t>Choose an appliance (image of pre-installed machine), in this case Shiny</a:t>
            </a:r>
            <a:endParaRPr/>
          </a:p>
          <a:p>
            <a:pPr marL="457200" lvl="0" indent="-317500" algn="l" rtl="0">
              <a:spcBef>
                <a:spcPts val="0"/>
              </a:spcBef>
              <a:spcAft>
                <a:spcPts val="0"/>
              </a:spcAft>
              <a:buSzPts val="1400"/>
              <a:buChar char="■"/>
            </a:pPr>
            <a:r>
              <a:rPr lang="fr"/>
              <a:t>Click “</a:t>
            </a:r>
            <a:r>
              <a:rPr lang="fr" b="1"/>
              <a:t>Configure</a:t>
            </a:r>
            <a:r>
              <a:rPr lang="fr"/>
              <a:t>”</a:t>
            </a:r>
            <a:endParaRPr/>
          </a:p>
          <a:p>
            <a:pPr marL="457200" lvl="0" indent="-317500" algn="l" rtl="0">
              <a:spcBef>
                <a:spcPts val="0"/>
              </a:spcBef>
              <a:spcAft>
                <a:spcPts val="0"/>
              </a:spcAft>
              <a:buSzPts val="1400"/>
              <a:buChar char="■"/>
            </a:pPr>
            <a:r>
              <a:rPr lang="fr"/>
              <a:t>Type a </a:t>
            </a:r>
            <a:r>
              <a:rPr lang="fr" b="1"/>
              <a:t>name</a:t>
            </a:r>
            <a:r>
              <a:rPr lang="fr"/>
              <a:t> for your server</a:t>
            </a:r>
            <a:endParaRPr/>
          </a:p>
          <a:p>
            <a:pPr marL="457200" lvl="0" indent="-317500" algn="l" rtl="0">
              <a:spcBef>
                <a:spcPts val="0"/>
              </a:spcBef>
              <a:spcAft>
                <a:spcPts val="0"/>
              </a:spcAft>
              <a:buSzPts val="1400"/>
              <a:buChar char="■"/>
            </a:pPr>
            <a:r>
              <a:rPr lang="fr"/>
              <a:t>Choose a </a:t>
            </a:r>
            <a:r>
              <a:rPr lang="fr" b="1"/>
              <a:t>cloud</a:t>
            </a:r>
            <a:r>
              <a:rPr lang="fr"/>
              <a:t> of the federation (e.g. </a:t>
            </a:r>
            <a:r>
              <a:rPr lang="fr" i="1"/>
              <a:t>ifb-core-cloud</a:t>
            </a:r>
            <a:r>
              <a:rPr lang="fr"/>
              <a:t>)</a:t>
            </a:r>
            <a:endParaRPr/>
          </a:p>
          <a:p>
            <a:pPr marL="457200" lvl="0" indent="-317500" algn="l" rtl="0">
              <a:spcBef>
                <a:spcPts val="0"/>
              </a:spcBef>
              <a:spcAft>
                <a:spcPts val="0"/>
              </a:spcAft>
              <a:buSzPts val="1400"/>
              <a:buChar char="■"/>
            </a:pPr>
            <a:r>
              <a:rPr lang="fr" b="1"/>
              <a:t>Cloud favor</a:t>
            </a:r>
            <a:r>
              <a:rPr lang="fr"/>
              <a:t>: select the size of your VM (RAM, cores, storage)</a:t>
            </a:r>
            <a:endParaRPr/>
          </a:p>
          <a:p>
            <a:pPr marL="457200" lvl="0" indent="-317500" algn="l" rtl="0">
              <a:spcBef>
                <a:spcPts val="0"/>
              </a:spcBef>
              <a:spcAft>
                <a:spcPts val="0"/>
              </a:spcAft>
              <a:buSzPts val="1400"/>
              <a:buChar char="■"/>
            </a:pPr>
            <a:r>
              <a:rPr lang="fr"/>
              <a:t>Click “</a:t>
            </a:r>
            <a:r>
              <a:rPr lang="fr" b="1"/>
              <a:t>Start now</a:t>
            </a:r>
            <a:r>
              <a:rPr lang="fr"/>
              <a:t>”</a:t>
            </a:r>
            <a:endParaRPr/>
          </a:p>
        </p:txBody>
      </p:sp>
      <p:pic>
        <p:nvPicPr>
          <p:cNvPr id="224" name="Google Shape;224;p33"/>
          <p:cNvPicPr preferRelativeResize="0"/>
          <p:nvPr/>
        </p:nvPicPr>
        <p:blipFill>
          <a:blip r:embed="rId3">
            <a:alphaModFix/>
          </a:blip>
          <a:stretch>
            <a:fillRect/>
          </a:stretch>
        </p:blipFill>
        <p:spPr>
          <a:xfrm>
            <a:off x="5004550" y="440053"/>
            <a:ext cx="3234925" cy="1686300"/>
          </a:xfrm>
          <a:prstGeom prst="rect">
            <a:avLst/>
          </a:prstGeom>
          <a:noFill/>
          <a:ln>
            <a:noFill/>
          </a:ln>
        </p:spPr>
      </p:pic>
      <p:pic>
        <p:nvPicPr>
          <p:cNvPr id="225" name="Google Shape;225;p33"/>
          <p:cNvPicPr preferRelativeResize="0"/>
          <p:nvPr/>
        </p:nvPicPr>
        <p:blipFill>
          <a:blip r:embed="rId4">
            <a:alphaModFix/>
          </a:blip>
          <a:stretch>
            <a:fillRect/>
          </a:stretch>
        </p:blipFill>
        <p:spPr>
          <a:xfrm>
            <a:off x="2906574" y="2739250"/>
            <a:ext cx="6085576" cy="2276800"/>
          </a:xfrm>
          <a:prstGeom prst="rect">
            <a:avLst/>
          </a:prstGeom>
          <a:noFill/>
          <a:ln w="9525" cap="flat" cmpd="sng">
            <a:solidFill>
              <a:srgbClr val="B7B7B7"/>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4"/>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latin typeface="Nunito" panose="020B0604020202020204" charset="0"/>
              </a:rPr>
              <a:t>Listing your virtual machine(s)</a:t>
            </a:r>
            <a:endParaRPr dirty="0">
              <a:latin typeface="Nunito" panose="020B0604020202020204" charset="0"/>
            </a:endParaRPr>
          </a:p>
        </p:txBody>
      </p:sp>
      <p:sp>
        <p:nvSpPr>
          <p:cNvPr id="231" name="Google Shape;231;p34"/>
          <p:cNvSpPr txBox="1">
            <a:spLocks noGrp="1"/>
          </p:cNvSpPr>
          <p:nvPr>
            <p:ph type="body" idx="1"/>
          </p:nvPr>
        </p:nvSpPr>
        <p:spPr>
          <a:xfrm>
            <a:off x="228600" y="529825"/>
            <a:ext cx="4253100" cy="4182300"/>
          </a:xfrm>
          <a:prstGeom prst="rect">
            <a:avLst/>
          </a:prstGeom>
        </p:spPr>
        <p:txBody>
          <a:bodyPr spcFirstLastPara="1" wrap="square" lIns="91425" tIns="91425" rIns="91425" bIns="91425" anchor="t" anchorCtr="0">
            <a:noAutofit/>
          </a:bodyPr>
          <a:lstStyle/>
          <a:p>
            <a:pPr marL="457200" lvl="0" indent="-317500" algn="l" rtl="0">
              <a:spcBef>
                <a:spcPts val="320"/>
              </a:spcBef>
              <a:spcAft>
                <a:spcPts val="0"/>
              </a:spcAft>
              <a:buSzPts val="1400"/>
              <a:buChar char="■"/>
            </a:pPr>
            <a:r>
              <a:rPr lang="fr"/>
              <a:t>Click on the tab </a:t>
            </a:r>
            <a:r>
              <a:rPr lang="fr" b="1"/>
              <a:t>myVM</a:t>
            </a:r>
            <a:r>
              <a:rPr lang="fr"/>
              <a:t>b</a:t>
            </a:r>
            <a:endParaRPr/>
          </a:p>
          <a:p>
            <a:pPr marL="457200" lvl="0" indent="-317500" algn="l" rtl="0">
              <a:spcBef>
                <a:spcPts val="0"/>
              </a:spcBef>
              <a:spcAft>
                <a:spcPts val="0"/>
              </a:spcAft>
              <a:buSzPts val="1400"/>
              <a:buChar char="■"/>
            </a:pPr>
            <a:r>
              <a:rPr lang="fr"/>
              <a:t>This displays your list of active virtual machine(s) </a:t>
            </a:r>
            <a:endParaRPr/>
          </a:p>
          <a:p>
            <a:pPr marL="457200" lvl="0" indent="-317500" algn="l" rtl="0">
              <a:spcBef>
                <a:spcPts val="0"/>
              </a:spcBef>
              <a:spcAft>
                <a:spcPts val="0"/>
              </a:spcAft>
              <a:buSzPts val="1400"/>
              <a:buChar char="■"/>
            </a:pPr>
            <a:r>
              <a:rPr lang="fr"/>
              <a:t>The Shiny VM takes a few minutes to start. </a:t>
            </a:r>
            <a:endParaRPr/>
          </a:p>
          <a:p>
            <a:pPr marL="457200" lvl="0" indent="-317500" algn="l" rtl="0">
              <a:spcBef>
                <a:spcPts val="0"/>
              </a:spcBef>
              <a:spcAft>
                <a:spcPts val="0"/>
              </a:spcAft>
              <a:buSzPts val="1400"/>
              <a:buChar char="■"/>
            </a:pPr>
            <a:r>
              <a:rPr lang="fr"/>
              <a:t>After that, you can access it either via a terminal (</a:t>
            </a:r>
            <a:r>
              <a:rPr lang="fr" i="1"/>
              <a:t>ssh</a:t>
            </a:r>
            <a:r>
              <a:rPr lang="fr"/>
              <a:t>) or via the Web interface (</a:t>
            </a:r>
            <a:r>
              <a:rPr lang="fr" i="1"/>
              <a:t>https</a:t>
            </a:r>
            <a:r>
              <a:rPr lang="fr"/>
              <a:t>). </a:t>
            </a:r>
            <a:endParaRPr/>
          </a:p>
        </p:txBody>
      </p:sp>
      <p:grpSp>
        <p:nvGrpSpPr>
          <p:cNvPr id="232" name="Google Shape;232;p34"/>
          <p:cNvGrpSpPr/>
          <p:nvPr/>
        </p:nvGrpSpPr>
        <p:grpSpPr>
          <a:xfrm>
            <a:off x="4925637" y="336956"/>
            <a:ext cx="4218223" cy="3601868"/>
            <a:chOff x="4613125" y="489385"/>
            <a:chExt cx="4378475" cy="3738705"/>
          </a:xfrm>
        </p:grpSpPr>
        <p:pic>
          <p:nvPicPr>
            <p:cNvPr id="233" name="Google Shape;233;p34"/>
            <p:cNvPicPr preferRelativeResize="0"/>
            <p:nvPr/>
          </p:nvPicPr>
          <p:blipFill>
            <a:blip r:embed="rId3">
              <a:alphaModFix/>
            </a:blip>
            <a:stretch>
              <a:fillRect/>
            </a:stretch>
          </p:blipFill>
          <p:spPr>
            <a:xfrm>
              <a:off x="4667400" y="489385"/>
              <a:ext cx="4324200" cy="3738705"/>
            </a:xfrm>
            <a:prstGeom prst="rect">
              <a:avLst/>
            </a:prstGeom>
            <a:noFill/>
            <a:ln>
              <a:noFill/>
            </a:ln>
          </p:spPr>
        </p:pic>
        <p:sp>
          <p:nvSpPr>
            <p:cNvPr id="234" name="Google Shape;234;p34"/>
            <p:cNvSpPr/>
            <p:nvPr/>
          </p:nvSpPr>
          <p:spPr>
            <a:xfrm>
              <a:off x="4613125" y="2179100"/>
              <a:ext cx="4341600" cy="271500"/>
            </a:xfrm>
            <a:prstGeom prst="rect">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5" name="Google Shape;235;p34"/>
          <p:cNvPicPr preferRelativeResize="0"/>
          <p:nvPr/>
        </p:nvPicPr>
        <p:blipFill>
          <a:blip r:embed="rId4">
            <a:alphaModFix/>
          </a:blip>
          <a:stretch>
            <a:fillRect/>
          </a:stretch>
        </p:blipFill>
        <p:spPr>
          <a:xfrm>
            <a:off x="2353726" y="3938825"/>
            <a:ext cx="6738649" cy="853750"/>
          </a:xfrm>
          <a:prstGeom prst="rect">
            <a:avLst/>
          </a:prstGeom>
          <a:noFill/>
          <a:ln w="38100" cap="flat" cmpd="sng">
            <a:solidFill>
              <a:srgbClr val="38761D"/>
            </a:solidFill>
            <a:prstDash val="solid"/>
            <a:round/>
            <a:headEnd type="none" w="sm" len="sm"/>
            <a:tailEnd type="none" w="sm" len="sm"/>
          </a:ln>
        </p:spPr>
      </p:pic>
      <p:cxnSp>
        <p:nvCxnSpPr>
          <p:cNvPr id="236" name="Google Shape;236;p34"/>
          <p:cNvCxnSpPr>
            <a:stCxn id="234" idx="2"/>
            <a:endCxn id="235" idx="0"/>
          </p:cNvCxnSpPr>
          <p:nvPr/>
        </p:nvCxnSpPr>
        <p:spPr>
          <a:xfrm flipH="1">
            <a:off x="5723086" y="2226391"/>
            <a:ext cx="1293900" cy="1712400"/>
          </a:xfrm>
          <a:prstGeom prst="straightConnector1">
            <a:avLst/>
          </a:prstGeom>
          <a:noFill/>
          <a:ln w="28575" cap="flat" cmpd="sng">
            <a:solidFill>
              <a:srgbClr val="38761D"/>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5"/>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latin typeface="Nunito" panose="020B0604020202020204" charset="0"/>
              </a:rPr>
              <a:t>Monitoring your deployed VM</a:t>
            </a:r>
            <a:endParaRPr dirty="0">
              <a:latin typeface="Nunito" panose="020B0604020202020204" charset="0"/>
            </a:endParaRPr>
          </a:p>
        </p:txBody>
      </p:sp>
      <p:sp>
        <p:nvSpPr>
          <p:cNvPr id="242" name="Google Shape;242;p35"/>
          <p:cNvSpPr txBox="1">
            <a:spLocks noGrp="1"/>
          </p:cNvSpPr>
          <p:nvPr>
            <p:ph type="body" idx="1"/>
          </p:nvPr>
        </p:nvSpPr>
        <p:spPr>
          <a:xfrm>
            <a:off x="228600" y="1611700"/>
            <a:ext cx="2945400" cy="3100500"/>
          </a:xfrm>
          <a:prstGeom prst="rect">
            <a:avLst/>
          </a:prstGeom>
        </p:spPr>
        <p:txBody>
          <a:bodyPr spcFirstLastPara="1" wrap="square" lIns="91425" tIns="91425" rIns="91425" bIns="91425" anchor="t" anchorCtr="0">
            <a:noAutofit/>
          </a:bodyPr>
          <a:lstStyle/>
          <a:p>
            <a:pPr marL="457200" lvl="0" indent="-317500" algn="l" rtl="0">
              <a:spcBef>
                <a:spcPts val="320"/>
              </a:spcBef>
              <a:spcAft>
                <a:spcPts val="0"/>
              </a:spcAft>
              <a:buSzPts val="1400"/>
              <a:buChar char="■"/>
            </a:pPr>
            <a:r>
              <a:rPr lang="fr"/>
              <a:t>In the list of deployments, click on the ID of your Shiny VM.</a:t>
            </a:r>
            <a:endParaRPr/>
          </a:p>
          <a:p>
            <a:pPr marL="457200" lvl="0" indent="-317500" algn="l" rtl="0">
              <a:spcBef>
                <a:spcPts val="0"/>
              </a:spcBef>
              <a:spcAft>
                <a:spcPts val="0"/>
              </a:spcAft>
              <a:buSzPts val="1400"/>
              <a:buChar char="■"/>
            </a:pPr>
            <a:r>
              <a:rPr lang="fr"/>
              <a:t>This displays the detailed information about this VM.</a:t>
            </a:r>
            <a:endParaRPr/>
          </a:p>
          <a:p>
            <a:pPr marL="457200" lvl="0" indent="-317500" algn="l" rtl="0">
              <a:spcBef>
                <a:spcPts val="0"/>
              </a:spcBef>
              <a:spcAft>
                <a:spcPts val="0"/>
              </a:spcAft>
              <a:buSzPts val="1400"/>
              <a:buChar char="■"/>
            </a:pPr>
            <a:r>
              <a:rPr lang="fr"/>
              <a:t>On the left side, find the instructions to login via a terminal (ssh) or via a Web server (https).</a:t>
            </a:r>
            <a:endParaRPr/>
          </a:p>
        </p:txBody>
      </p:sp>
      <p:pic>
        <p:nvPicPr>
          <p:cNvPr id="243" name="Google Shape;243;p35"/>
          <p:cNvPicPr preferRelativeResize="0"/>
          <p:nvPr/>
        </p:nvPicPr>
        <p:blipFill>
          <a:blip r:embed="rId3">
            <a:alphaModFix/>
          </a:blip>
          <a:stretch>
            <a:fillRect/>
          </a:stretch>
        </p:blipFill>
        <p:spPr>
          <a:xfrm>
            <a:off x="3275875" y="-3"/>
            <a:ext cx="5868126" cy="5073600"/>
          </a:xfrm>
          <a:prstGeom prst="rect">
            <a:avLst/>
          </a:prstGeom>
          <a:noFill/>
          <a:ln>
            <a:noFill/>
          </a:ln>
        </p:spPr>
      </p:pic>
      <p:grpSp>
        <p:nvGrpSpPr>
          <p:cNvPr id="244" name="Google Shape;244;p35"/>
          <p:cNvGrpSpPr/>
          <p:nvPr/>
        </p:nvGrpSpPr>
        <p:grpSpPr>
          <a:xfrm>
            <a:off x="887375" y="398250"/>
            <a:ext cx="2286626" cy="843550"/>
            <a:chOff x="5287400" y="422925"/>
            <a:chExt cx="2286626" cy="843550"/>
          </a:xfrm>
        </p:grpSpPr>
        <p:pic>
          <p:nvPicPr>
            <p:cNvPr id="245" name="Google Shape;245;p35"/>
            <p:cNvPicPr preferRelativeResize="0"/>
            <p:nvPr/>
          </p:nvPicPr>
          <p:blipFill rotWithShape="1">
            <a:blip r:embed="rId4">
              <a:alphaModFix/>
            </a:blip>
            <a:srcRect r="65651"/>
            <a:stretch/>
          </p:blipFill>
          <p:spPr>
            <a:xfrm>
              <a:off x="5287400" y="422925"/>
              <a:ext cx="2286626" cy="843425"/>
            </a:xfrm>
            <a:prstGeom prst="rect">
              <a:avLst/>
            </a:prstGeom>
            <a:noFill/>
            <a:ln w="9525" cap="flat" cmpd="sng">
              <a:solidFill>
                <a:srgbClr val="B7B7B7"/>
              </a:solidFill>
              <a:prstDash val="solid"/>
              <a:round/>
              <a:headEnd type="none" w="sm" len="sm"/>
              <a:tailEnd type="none" w="sm" len="sm"/>
            </a:ln>
          </p:spPr>
        </p:pic>
        <p:sp>
          <p:nvSpPr>
            <p:cNvPr id="246" name="Google Shape;246;p35"/>
            <p:cNvSpPr/>
            <p:nvPr/>
          </p:nvSpPr>
          <p:spPr>
            <a:xfrm>
              <a:off x="5690329" y="754975"/>
              <a:ext cx="293100" cy="511500"/>
            </a:xfrm>
            <a:prstGeom prst="rect">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latin typeface="Nunito" panose="020B0604020202020204" charset="0"/>
              </a:rPr>
              <a:t>Accessing your Shiny Web server</a:t>
            </a:r>
            <a:endParaRPr dirty="0">
              <a:latin typeface="Nunito" panose="020B0604020202020204" charset="0"/>
            </a:endParaRPr>
          </a:p>
        </p:txBody>
      </p:sp>
      <p:pic>
        <p:nvPicPr>
          <p:cNvPr id="252" name="Google Shape;252;p36"/>
          <p:cNvPicPr preferRelativeResize="0"/>
          <p:nvPr/>
        </p:nvPicPr>
        <p:blipFill>
          <a:blip r:embed="rId3">
            <a:alphaModFix/>
          </a:blip>
          <a:stretch>
            <a:fillRect/>
          </a:stretch>
        </p:blipFill>
        <p:spPr>
          <a:xfrm>
            <a:off x="3419225" y="362329"/>
            <a:ext cx="3296800" cy="1397925"/>
          </a:xfrm>
          <a:prstGeom prst="rect">
            <a:avLst/>
          </a:prstGeom>
          <a:noFill/>
          <a:ln w="9525" cap="flat" cmpd="sng">
            <a:solidFill>
              <a:srgbClr val="B7B7B7"/>
            </a:solidFill>
            <a:prstDash val="solid"/>
            <a:round/>
            <a:headEnd type="none" w="sm" len="sm"/>
            <a:tailEnd type="none" w="sm" len="sm"/>
          </a:ln>
        </p:spPr>
      </p:pic>
      <p:sp>
        <p:nvSpPr>
          <p:cNvPr id="253" name="Google Shape;253;p36"/>
          <p:cNvSpPr/>
          <p:nvPr/>
        </p:nvSpPr>
        <p:spPr>
          <a:xfrm>
            <a:off x="3467218" y="1140079"/>
            <a:ext cx="872400" cy="2997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4" name="Google Shape;254;p36"/>
          <p:cNvPicPr preferRelativeResize="0"/>
          <p:nvPr/>
        </p:nvPicPr>
        <p:blipFill rotWithShape="1">
          <a:blip r:embed="rId4">
            <a:alphaModFix/>
          </a:blip>
          <a:srcRect l="5125" t="3975" r="5116" b="7079"/>
          <a:stretch/>
        </p:blipFill>
        <p:spPr>
          <a:xfrm>
            <a:off x="0" y="1818500"/>
            <a:ext cx="3881277" cy="3325549"/>
          </a:xfrm>
          <a:prstGeom prst="rect">
            <a:avLst/>
          </a:prstGeom>
          <a:noFill/>
          <a:ln w="28575" cap="flat" cmpd="sng">
            <a:solidFill>
              <a:srgbClr val="38761D"/>
            </a:solidFill>
            <a:prstDash val="solid"/>
            <a:round/>
            <a:headEnd type="none" w="sm" len="sm"/>
            <a:tailEnd type="none" w="sm" len="sm"/>
          </a:ln>
        </p:spPr>
      </p:pic>
      <p:cxnSp>
        <p:nvCxnSpPr>
          <p:cNvPr id="255" name="Google Shape;255;p36"/>
          <p:cNvCxnSpPr>
            <a:stCxn id="253" idx="1"/>
            <a:endCxn id="254" idx="0"/>
          </p:cNvCxnSpPr>
          <p:nvPr/>
        </p:nvCxnSpPr>
        <p:spPr>
          <a:xfrm flipH="1">
            <a:off x="1940518" y="1289929"/>
            <a:ext cx="1526700" cy="528600"/>
          </a:xfrm>
          <a:prstGeom prst="bentConnector2">
            <a:avLst/>
          </a:prstGeom>
          <a:noFill/>
          <a:ln w="19050" cap="flat" cmpd="sng">
            <a:solidFill>
              <a:srgbClr val="38761D"/>
            </a:solidFill>
            <a:prstDash val="solid"/>
            <a:round/>
            <a:headEnd type="none" w="med" len="med"/>
            <a:tailEnd type="triangle" w="med" len="med"/>
          </a:ln>
        </p:spPr>
      </p:cxnSp>
      <p:pic>
        <p:nvPicPr>
          <p:cNvPr id="256" name="Google Shape;256;p36"/>
          <p:cNvPicPr preferRelativeResize="0"/>
          <p:nvPr/>
        </p:nvPicPr>
        <p:blipFill rotWithShape="1">
          <a:blip r:embed="rId5">
            <a:alphaModFix/>
          </a:blip>
          <a:srcRect l="7775" t="6252" r="7342" b="12545"/>
          <a:stretch/>
        </p:blipFill>
        <p:spPr>
          <a:xfrm>
            <a:off x="4794625" y="1818525"/>
            <a:ext cx="4272625" cy="3197176"/>
          </a:xfrm>
          <a:prstGeom prst="rect">
            <a:avLst/>
          </a:prstGeom>
          <a:noFill/>
          <a:ln w="28575" cap="flat" cmpd="sng">
            <a:solidFill>
              <a:srgbClr val="E69138"/>
            </a:solidFill>
            <a:prstDash val="solid"/>
            <a:round/>
            <a:headEnd type="none" w="sm" len="sm"/>
            <a:tailEnd type="none" w="sm" len="sm"/>
          </a:ln>
        </p:spPr>
      </p:pic>
      <p:sp>
        <p:nvSpPr>
          <p:cNvPr id="257" name="Google Shape;257;p36"/>
          <p:cNvSpPr/>
          <p:nvPr/>
        </p:nvSpPr>
        <p:spPr>
          <a:xfrm>
            <a:off x="3465572" y="763182"/>
            <a:ext cx="872400" cy="299700"/>
          </a:xfrm>
          <a:prstGeom prst="rect">
            <a:avLst/>
          </a:prstGeom>
          <a:noFill/>
          <a:ln w="1905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8" name="Google Shape;258;p36"/>
          <p:cNvCxnSpPr>
            <a:stCxn id="257" idx="3"/>
            <a:endCxn id="256" idx="0"/>
          </p:cNvCxnSpPr>
          <p:nvPr/>
        </p:nvCxnSpPr>
        <p:spPr>
          <a:xfrm>
            <a:off x="4337972" y="913032"/>
            <a:ext cx="2592900" cy="905400"/>
          </a:xfrm>
          <a:prstGeom prst="bentConnector2">
            <a:avLst/>
          </a:prstGeom>
          <a:noFill/>
          <a:ln w="19050" cap="flat" cmpd="sng">
            <a:solidFill>
              <a:srgbClr val="E69138"/>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7"/>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smtClean="0">
                <a:latin typeface="Nunito" panose="020B0604020202020204" charset="0"/>
              </a:rPr>
              <a:t>Installing and deploying your application on your Shiny VM</a:t>
            </a:r>
            <a:endParaRPr dirty="0">
              <a:latin typeface="Nunito" panose="020B0604020202020204" charset="0"/>
            </a:endParaRPr>
          </a:p>
        </p:txBody>
      </p:sp>
      <p:sp>
        <p:nvSpPr>
          <p:cNvPr id="264" name="Google Shape;264;p37"/>
          <p:cNvSpPr txBox="1">
            <a:spLocks noGrp="1"/>
          </p:cNvSpPr>
          <p:nvPr>
            <p:ph type="body" idx="1"/>
          </p:nvPr>
        </p:nvSpPr>
        <p:spPr>
          <a:xfrm>
            <a:off x="228600" y="529825"/>
            <a:ext cx="4286400" cy="4182300"/>
          </a:xfrm>
          <a:prstGeom prst="rect">
            <a:avLst/>
          </a:prstGeom>
        </p:spPr>
        <p:txBody>
          <a:bodyPr spcFirstLastPara="1" wrap="square" lIns="91425" tIns="91425" rIns="91425" bIns="91425" anchor="t" anchorCtr="0">
            <a:noAutofit/>
          </a:bodyPr>
          <a:lstStyle/>
          <a:p>
            <a:pPr marL="457200" lvl="0" indent="-317500" algn="l" rtl="0">
              <a:spcBef>
                <a:spcPts val="320"/>
              </a:spcBef>
              <a:spcAft>
                <a:spcPts val="0"/>
              </a:spcAft>
              <a:buSzPts val="1400"/>
              <a:buChar char="-"/>
            </a:pPr>
            <a:r>
              <a:rPr lang="fr" dirty="0"/>
              <a:t>Install your applications in subfolders of </a:t>
            </a:r>
            <a:endParaRPr dirty="0"/>
          </a:p>
          <a:p>
            <a:pPr marL="457200" lvl="0" indent="0" algn="l" rtl="0">
              <a:spcBef>
                <a:spcPts val="320"/>
              </a:spcBef>
              <a:spcAft>
                <a:spcPts val="0"/>
              </a:spcAft>
              <a:buNone/>
            </a:pPr>
            <a:r>
              <a:rPr lang="fr" dirty="0"/>
              <a:t>/ifb/shinyapps</a:t>
            </a:r>
            <a:endParaRPr dirty="0"/>
          </a:p>
          <a:p>
            <a:pPr marL="0" lvl="0" indent="0" algn="l" rtl="0">
              <a:spcBef>
                <a:spcPts val="320"/>
              </a:spcBef>
              <a:spcAft>
                <a:spcPts val="0"/>
              </a:spcAft>
              <a:buNone/>
            </a:pPr>
            <a:r>
              <a:rPr lang="fr" dirty="0"/>
              <a:t>For example</a:t>
            </a:r>
            <a:endParaRPr dirty="0"/>
          </a:p>
          <a:p>
            <a:pPr marL="0" lvl="0" indent="457200" algn="l" rtl="0">
              <a:spcBef>
                <a:spcPts val="320"/>
              </a:spcBef>
              <a:spcAft>
                <a:spcPts val="0"/>
              </a:spcAft>
              <a:buNone/>
            </a:pPr>
            <a:r>
              <a:rPr lang="fr" dirty="0"/>
              <a:t>/ifb/shinyapps/myapp/myapp.R </a:t>
            </a:r>
            <a:endParaRPr dirty="0"/>
          </a:p>
          <a:p>
            <a:pPr marL="457200" lvl="0" indent="-317500" algn="l" rtl="0">
              <a:spcBef>
                <a:spcPts val="320"/>
              </a:spcBef>
              <a:spcAft>
                <a:spcPts val="0"/>
              </a:spcAft>
              <a:buSzPts val="1400"/>
              <a:buChar char="-"/>
            </a:pPr>
            <a:r>
              <a:rPr lang="fr" dirty="0"/>
              <a:t>Note: this folder belongs to root, but you can become root of your VM with </a:t>
            </a:r>
            <a:endParaRPr dirty="0"/>
          </a:p>
          <a:p>
            <a:pPr marL="457200" lvl="0" indent="457200" algn="l" rtl="0">
              <a:spcBef>
                <a:spcPts val="320"/>
              </a:spcBef>
              <a:spcAft>
                <a:spcPts val="0"/>
              </a:spcAft>
              <a:buNone/>
            </a:pPr>
            <a:r>
              <a:rPr lang="fr" dirty="0">
                <a:highlight>
                  <a:srgbClr val="EFEFEF"/>
                </a:highlight>
              </a:rPr>
              <a:t>sudo bash</a:t>
            </a:r>
            <a:endParaRPr dirty="0"/>
          </a:p>
          <a:p>
            <a:pPr marL="457200" lvl="0" indent="-317500" algn="l" rtl="0">
              <a:spcBef>
                <a:spcPts val="320"/>
              </a:spcBef>
              <a:spcAft>
                <a:spcPts val="0"/>
              </a:spcAft>
              <a:buSzPts val="1400"/>
              <a:buChar char="-"/>
            </a:pPr>
            <a:r>
              <a:rPr lang="fr" dirty="0"/>
              <a:t>Access your Shiny app by appending the folder name to the URL of your server. </a:t>
            </a:r>
            <a:endParaRPr dirty="0"/>
          </a:p>
          <a:p>
            <a:pPr marL="914400" lvl="0" indent="0" algn="l" rtl="0">
              <a:spcBef>
                <a:spcPts val="320"/>
              </a:spcBef>
              <a:spcAft>
                <a:spcPts val="0"/>
              </a:spcAft>
              <a:buNone/>
            </a:pPr>
            <a:endParaRPr dirty="0"/>
          </a:p>
          <a:p>
            <a:pPr marL="0" lvl="0" indent="0" algn="l" rtl="0">
              <a:spcBef>
                <a:spcPts val="320"/>
              </a:spcBef>
              <a:spcAft>
                <a:spcPts val="0"/>
              </a:spcAft>
              <a:buNone/>
            </a:pPr>
            <a:endParaRPr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r>
              <a:rPr lang="fr-FR" dirty="0" err="1" smtClean="0">
                <a:latin typeface="Nunito" panose="020B0604020202020204" charset="0"/>
              </a:rPr>
              <a:t>Bring</a:t>
            </a:r>
            <a:r>
              <a:rPr lang="fr-FR" dirty="0" smtClean="0">
                <a:latin typeface="Nunito" panose="020B0604020202020204" charset="0"/>
              </a:rPr>
              <a:t> </a:t>
            </a:r>
            <a:r>
              <a:rPr lang="fr-FR" dirty="0" err="1" smtClean="0">
                <a:latin typeface="Nunito" panose="020B0604020202020204" charset="0"/>
              </a:rPr>
              <a:t>Your</a:t>
            </a:r>
            <a:r>
              <a:rPr lang="fr-FR" dirty="0" smtClean="0">
                <a:latin typeface="Nunito" panose="020B0604020202020204" charset="0"/>
              </a:rPr>
              <a:t> </a:t>
            </a:r>
            <a:r>
              <a:rPr lang="fr-FR" dirty="0" err="1" smtClean="0">
                <a:latin typeface="Nunito" panose="020B0604020202020204" charset="0"/>
              </a:rPr>
              <a:t>Own</a:t>
            </a:r>
            <a:r>
              <a:rPr lang="fr-FR" dirty="0" smtClean="0">
                <a:latin typeface="Nunito" panose="020B0604020202020204" charset="0"/>
              </a:rPr>
              <a:t> Script</a:t>
            </a:r>
            <a:endParaRPr lang="fr-FR" dirty="0">
              <a:latin typeface="Nunito" panose="020B0604020202020204" charset="0"/>
            </a:endParaRPr>
          </a:p>
        </p:txBody>
      </p:sp>
    </p:spTree>
    <p:extLst>
      <p:ext uri="{BB962C8B-B14F-4D97-AF65-F5344CB8AC3E}">
        <p14:creationId xmlns:p14="http://schemas.microsoft.com/office/powerpoint/2010/main" val="12772454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Share my R code and </a:t>
            </a:r>
            <a:r>
              <a:rPr lang="en-US" dirty="0" smtClean="0"/>
              <a:t>results</a:t>
            </a:r>
            <a:endParaRPr lang="fr-FR" dirty="0"/>
          </a:p>
        </p:txBody>
      </p:sp>
      <p:pic>
        <p:nvPicPr>
          <p:cNvPr id="5" name="Google Shape;636;p26"/>
          <p:cNvPicPr preferRelativeResize="0">
            <a:picLocks noGrp="1"/>
          </p:cNvPicPr>
          <p:nvPr>
            <p:ph type="body" idx="4294967295"/>
          </p:nvPr>
        </p:nvPicPr>
        <p:blipFill rotWithShape="1">
          <a:blip r:embed="rId2">
            <a:alphaModFix/>
          </a:blip>
          <a:srcRect/>
          <a:stretch/>
        </p:blipFill>
        <p:spPr>
          <a:xfrm>
            <a:off x="261144" y="419100"/>
            <a:ext cx="8621712" cy="4202113"/>
          </a:xfrm>
          <a:prstGeom prst="rect">
            <a:avLst/>
          </a:prstGeom>
          <a:noFill/>
          <a:ln>
            <a:noFill/>
          </a:ln>
        </p:spPr>
      </p:pic>
      <p:sp>
        <p:nvSpPr>
          <p:cNvPr id="6" name="Google Shape;637;p26"/>
          <p:cNvSpPr/>
          <p:nvPr/>
        </p:nvSpPr>
        <p:spPr>
          <a:xfrm>
            <a:off x="5343639" y="4374437"/>
            <a:ext cx="3800361" cy="30773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b="1" dirty="0">
                <a:solidFill>
                  <a:schemeClr val="dk1"/>
                </a:solidFill>
                <a:sym typeface="Arial"/>
                <a:hlinkClick r:id="rId3"/>
              </a:rPr>
              <a:t>https://plot.ly/ggplot2/getting-started</a:t>
            </a:r>
            <a:r>
              <a:rPr lang="en-US" b="1" dirty="0" smtClean="0">
                <a:solidFill>
                  <a:schemeClr val="dk1"/>
                </a:solidFill>
                <a:sym typeface="Arial"/>
                <a:hlinkClick r:id="rId3"/>
              </a:rPr>
              <a:t>/</a:t>
            </a:r>
            <a:r>
              <a:rPr lang="en-US" b="1" dirty="0" smtClean="0">
                <a:solidFill>
                  <a:schemeClr val="dk1"/>
                </a:solidFill>
                <a:sym typeface="Arial"/>
              </a:rPr>
              <a:t>  </a:t>
            </a:r>
            <a:endParaRPr dirty="0"/>
          </a:p>
        </p:txBody>
      </p:sp>
    </p:spTree>
    <p:extLst>
      <p:ext uri="{BB962C8B-B14F-4D97-AF65-F5344CB8AC3E}">
        <p14:creationId xmlns:p14="http://schemas.microsoft.com/office/powerpoint/2010/main" val="4016294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latin typeface="Nunito" panose="020B0604020202020204" charset="0"/>
              </a:rPr>
              <a:t>Bring</a:t>
            </a:r>
            <a:r>
              <a:rPr lang="fr-FR" dirty="0">
                <a:latin typeface="Nunito" panose="020B0604020202020204" charset="0"/>
              </a:rPr>
              <a:t> </a:t>
            </a:r>
            <a:r>
              <a:rPr lang="fr-FR" dirty="0" err="1">
                <a:latin typeface="Nunito" panose="020B0604020202020204" charset="0"/>
              </a:rPr>
              <a:t>Your</a:t>
            </a:r>
            <a:r>
              <a:rPr lang="fr-FR" dirty="0">
                <a:latin typeface="Nunito" panose="020B0604020202020204" charset="0"/>
              </a:rPr>
              <a:t> </a:t>
            </a:r>
            <a:r>
              <a:rPr lang="fr-FR" dirty="0" err="1">
                <a:latin typeface="Nunito" panose="020B0604020202020204" charset="0"/>
              </a:rPr>
              <a:t>Own</a:t>
            </a:r>
            <a:r>
              <a:rPr lang="fr-FR" dirty="0">
                <a:latin typeface="Nunito" panose="020B0604020202020204" charset="0"/>
              </a:rPr>
              <a:t> Script</a:t>
            </a:r>
            <a:endParaRPr lang="fr-FR" dirty="0"/>
          </a:p>
        </p:txBody>
      </p:sp>
      <p:sp>
        <p:nvSpPr>
          <p:cNvPr id="6" name="Espace réservé du texte 3"/>
          <p:cNvSpPr txBox="1">
            <a:spLocks/>
          </p:cNvSpPr>
          <p:nvPr/>
        </p:nvSpPr>
        <p:spPr>
          <a:xfrm>
            <a:off x="208800" y="606025"/>
            <a:ext cx="8726400" cy="416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800"/>
              </a:spcBef>
              <a:spcAft>
                <a:spcPts val="0"/>
              </a:spcAft>
              <a:buClr>
                <a:srgbClr val="115588"/>
              </a:buClr>
              <a:buSzPts val="1600"/>
              <a:buFont typeface="Nunito"/>
              <a:buChar char="■"/>
              <a:defRPr sz="1600" b="0" i="0" u="none" strike="noStrike" cap="none">
                <a:solidFill>
                  <a:schemeClr val="dk1"/>
                </a:solidFill>
                <a:latin typeface="Nunito"/>
                <a:ea typeface="Nunito"/>
                <a:cs typeface="Nunito"/>
                <a:sym typeface="Nunito"/>
              </a:defRPr>
            </a:lvl1pPr>
            <a:lvl2pPr marL="914400" marR="0" lvl="1" indent="-279400" algn="l" rtl="0">
              <a:lnSpc>
                <a:spcPct val="100000"/>
              </a:lnSpc>
              <a:spcBef>
                <a:spcPts val="0"/>
              </a:spcBef>
              <a:spcAft>
                <a:spcPts val="0"/>
              </a:spcAft>
              <a:buClr>
                <a:srgbClr val="115588"/>
              </a:buClr>
              <a:buSzPts val="800"/>
              <a:buFont typeface="Nunito"/>
              <a:buChar char="❑"/>
              <a:defRPr sz="16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rgbClr val="115588"/>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rgbClr val="006600"/>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9pPr>
          </a:lstStyle>
          <a:p>
            <a:pPr marL="127000" indent="0" algn="ctr">
              <a:buNone/>
            </a:pPr>
            <a:r>
              <a:rPr lang="en-US" sz="4000" dirty="0" smtClean="0"/>
              <a:t>From </a:t>
            </a:r>
            <a:r>
              <a:rPr lang="en-US" sz="4000" dirty="0"/>
              <a:t>a personal script, start </a:t>
            </a:r>
            <a:r>
              <a:rPr lang="en-US" sz="4000" dirty="0" smtClean="0"/>
              <a:t>to develop your </a:t>
            </a:r>
            <a:r>
              <a:rPr lang="fr-FR" sz="4000" dirty="0" smtClean="0"/>
              <a:t>Shiny </a:t>
            </a:r>
            <a:r>
              <a:rPr lang="fr-FR" sz="4000" dirty="0" err="1" smtClean="0"/>
              <a:t>app</a:t>
            </a:r>
            <a:r>
              <a:rPr lang="fr-FR" sz="4000" dirty="0" smtClean="0"/>
              <a:t> …</a:t>
            </a:r>
            <a:endParaRPr lang="fr-FR" sz="4000"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9945" y="2947787"/>
            <a:ext cx="2313433" cy="1827638"/>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5884" y="531047"/>
            <a:ext cx="1221232" cy="1415921"/>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800" y="248765"/>
            <a:ext cx="1980484" cy="1980484"/>
          </a:xfrm>
          <a:prstGeom prst="rect">
            <a:avLst/>
          </a:prstGeom>
        </p:spPr>
      </p:pic>
      <p:pic>
        <p:nvPicPr>
          <p:cNvPr id="15" name="Image 14"/>
          <p:cNvPicPr>
            <a:picLocks noChangeAspect="1"/>
          </p:cNvPicPr>
          <p:nvPr/>
        </p:nvPicPr>
        <p:blipFill>
          <a:blip r:embed="rId5"/>
          <a:stretch>
            <a:fillRect/>
          </a:stretch>
        </p:blipFill>
        <p:spPr>
          <a:xfrm>
            <a:off x="208800" y="3469858"/>
            <a:ext cx="1773369" cy="1182246"/>
          </a:xfrm>
          <a:prstGeom prst="rect">
            <a:avLst/>
          </a:prstGeom>
        </p:spPr>
      </p:pic>
    </p:spTree>
    <p:extLst>
      <p:ext uri="{BB962C8B-B14F-4D97-AF65-F5344CB8AC3E}">
        <p14:creationId xmlns:p14="http://schemas.microsoft.com/office/powerpoint/2010/main" val="3597770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lvl="0"/>
            <a:r>
              <a:rPr lang="fr-FR" dirty="0"/>
              <a:t>Data </a:t>
            </a:r>
            <a:r>
              <a:rPr lang="fr-FR" dirty="0" err="1"/>
              <a:t>analysis</a:t>
            </a:r>
            <a:r>
              <a:rPr lang="fr-FR" dirty="0"/>
              <a:t> workflow</a:t>
            </a:r>
            <a:endParaRPr dirty="0"/>
          </a:p>
        </p:txBody>
      </p:sp>
      <p:grpSp>
        <p:nvGrpSpPr>
          <p:cNvPr id="23" name="Groupe 22"/>
          <p:cNvGrpSpPr/>
          <p:nvPr/>
        </p:nvGrpSpPr>
        <p:grpSpPr>
          <a:xfrm>
            <a:off x="369093" y="1130517"/>
            <a:ext cx="8405813" cy="2770188"/>
            <a:chOff x="327025" y="1924050"/>
            <a:chExt cx="8405813" cy="2770188"/>
          </a:xfrm>
        </p:grpSpPr>
        <p:sp>
          <p:nvSpPr>
            <p:cNvPr id="24" name="Google Shape;556;p4"/>
            <p:cNvSpPr/>
            <p:nvPr/>
          </p:nvSpPr>
          <p:spPr>
            <a:xfrm>
              <a:off x="1508125" y="1924050"/>
              <a:ext cx="7224713" cy="2770188"/>
            </a:xfrm>
            <a:prstGeom prst="rect">
              <a:avLst/>
            </a:prstGeom>
            <a:solidFill>
              <a:srgbClr val="D8D8D8">
                <a:alpha val="20000"/>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5" name="Google Shape;557;p4"/>
            <p:cNvSpPr/>
            <p:nvPr/>
          </p:nvSpPr>
          <p:spPr>
            <a:xfrm>
              <a:off x="3765550" y="2238375"/>
              <a:ext cx="2840038" cy="2143125"/>
            </a:xfrm>
            <a:prstGeom prst="roundRect">
              <a:avLst>
                <a:gd name="adj" fmla="val 16667"/>
              </a:avLst>
            </a:prstGeom>
            <a:solidFill>
              <a:srgbClr val="FFB1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6" name="Google Shape;559;p4"/>
            <p:cNvSpPr txBox="1"/>
            <p:nvPr/>
          </p:nvSpPr>
          <p:spPr>
            <a:xfrm>
              <a:off x="1682750" y="3124200"/>
              <a:ext cx="8382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Import</a:t>
              </a:r>
              <a:endParaRPr/>
            </a:p>
          </p:txBody>
        </p:sp>
        <p:sp>
          <p:nvSpPr>
            <p:cNvPr id="27" name="Google Shape;560;p4"/>
            <p:cNvSpPr txBox="1"/>
            <p:nvPr/>
          </p:nvSpPr>
          <p:spPr>
            <a:xfrm>
              <a:off x="327025" y="3124200"/>
              <a:ext cx="100647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Prepare</a:t>
              </a:r>
              <a:endParaRPr dirty="0"/>
            </a:p>
          </p:txBody>
        </p:sp>
        <p:sp>
          <p:nvSpPr>
            <p:cNvPr id="28" name="Google Shape;561;p4"/>
            <p:cNvSpPr txBox="1"/>
            <p:nvPr/>
          </p:nvSpPr>
          <p:spPr>
            <a:xfrm>
              <a:off x="2965450" y="3124200"/>
              <a:ext cx="659696"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Tidy</a:t>
              </a:r>
              <a:endParaRPr dirty="0"/>
            </a:p>
          </p:txBody>
        </p:sp>
        <p:sp>
          <p:nvSpPr>
            <p:cNvPr id="29" name="Google Shape;562;p4"/>
            <p:cNvSpPr txBox="1"/>
            <p:nvPr/>
          </p:nvSpPr>
          <p:spPr>
            <a:xfrm>
              <a:off x="5297488" y="2397125"/>
              <a:ext cx="1103312"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Visualize</a:t>
              </a:r>
              <a:endParaRPr/>
            </a:p>
          </p:txBody>
        </p:sp>
        <p:sp>
          <p:nvSpPr>
            <p:cNvPr id="30" name="Google Shape;563;p4"/>
            <p:cNvSpPr txBox="1"/>
            <p:nvPr/>
          </p:nvSpPr>
          <p:spPr>
            <a:xfrm>
              <a:off x="3951288" y="3124200"/>
              <a:ext cx="122872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Transform</a:t>
              </a:r>
              <a:endParaRPr/>
            </a:p>
          </p:txBody>
        </p:sp>
        <p:sp>
          <p:nvSpPr>
            <p:cNvPr id="31" name="Google Shape;564;p4"/>
            <p:cNvSpPr txBox="1"/>
            <p:nvPr/>
          </p:nvSpPr>
          <p:spPr>
            <a:xfrm>
              <a:off x="5557838" y="3746500"/>
              <a:ext cx="81280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Model</a:t>
              </a:r>
              <a:endParaRPr/>
            </a:p>
          </p:txBody>
        </p:sp>
        <p:sp>
          <p:nvSpPr>
            <p:cNvPr id="32" name="Google Shape;565;p4"/>
            <p:cNvSpPr txBox="1"/>
            <p:nvPr/>
          </p:nvSpPr>
          <p:spPr>
            <a:xfrm>
              <a:off x="7124700" y="3124200"/>
              <a:ext cx="1608138"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FF0000"/>
                  </a:solidFill>
                  <a:sym typeface="Arial"/>
                </a:rPr>
                <a:t>Communicate</a:t>
              </a:r>
              <a:endParaRPr dirty="0">
                <a:solidFill>
                  <a:srgbClr val="FF0000"/>
                </a:solidFill>
              </a:endParaRPr>
            </a:p>
          </p:txBody>
        </p:sp>
        <p:sp>
          <p:nvSpPr>
            <p:cNvPr id="33" name="Google Shape;566;p4"/>
            <p:cNvSpPr/>
            <p:nvPr/>
          </p:nvSpPr>
          <p:spPr>
            <a:xfrm rot="-5400000">
              <a:off x="4795838" y="2352675"/>
              <a:ext cx="938212" cy="1398588"/>
            </a:xfrm>
            <a:prstGeom prst="arc">
              <a:avLst>
                <a:gd name="adj1" fmla="val 16200000"/>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34" name="Google Shape;567;p4"/>
            <p:cNvSpPr/>
            <p:nvPr/>
          </p:nvSpPr>
          <p:spPr>
            <a:xfrm rot="1333904">
              <a:off x="5468938" y="2738438"/>
              <a:ext cx="784225" cy="1641475"/>
            </a:xfrm>
            <a:prstGeom prst="arc">
              <a:avLst>
                <a:gd name="adj1" fmla="val 16601291"/>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35" name="Google Shape;568;p4"/>
            <p:cNvSpPr/>
            <p:nvPr/>
          </p:nvSpPr>
          <p:spPr>
            <a:xfrm rot="10625704">
              <a:off x="4595813" y="2919413"/>
              <a:ext cx="1773237" cy="1035050"/>
            </a:xfrm>
            <a:prstGeom prst="arc">
              <a:avLst>
                <a:gd name="adj1" fmla="val 16200000"/>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cxnSp>
          <p:nvCxnSpPr>
            <p:cNvPr id="36" name="Google Shape;569;p4"/>
            <p:cNvCxnSpPr/>
            <p:nvPr/>
          </p:nvCxnSpPr>
          <p:spPr>
            <a:xfrm>
              <a:off x="1333500" y="3309938"/>
              <a:ext cx="349250" cy="0"/>
            </a:xfrm>
            <a:prstGeom prst="straightConnector1">
              <a:avLst/>
            </a:prstGeom>
            <a:noFill/>
            <a:ln w="9525" cap="flat" cmpd="sng">
              <a:solidFill>
                <a:srgbClr val="4A7DBA"/>
              </a:solidFill>
              <a:prstDash val="solid"/>
              <a:round/>
              <a:headEnd type="none" w="sm" len="sm"/>
              <a:tailEnd type="triangle" w="med" len="med"/>
            </a:ln>
          </p:spPr>
        </p:cxnSp>
        <p:cxnSp>
          <p:nvCxnSpPr>
            <p:cNvPr id="37" name="Google Shape;570;p4"/>
            <p:cNvCxnSpPr/>
            <p:nvPr/>
          </p:nvCxnSpPr>
          <p:spPr>
            <a:xfrm>
              <a:off x="2520950" y="3309938"/>
              <a:ext cx="444500" cy="0"/>
            </a:xfrm>
            <a:prstGeom prst="straightConnector1">
              <a:avLst/>
            </a:prstGeom>
            <a:noFill/>
            <a:ln w="9525" cap="flat" cmpd="sng">
              <a:solidFill>
                <a:srgbClr val="4A7DBA"/>
              </a:solidFill>
              <a:prstDash val="solid"/>
              <a:round/>
              <a:headEnd type="none" w="sm" len="sm"/>
              <a:tailEnd type="triangle" w="med" len="med"/>
            </a:ln>
          </p:spPr>
        </p:cxnSp>
        <p:cxnSp>
          <p:nvCxnSpPr>
            <p:cNvPr id="38" name="Google Shape;571;p4"/>
            <p:cNvCxnSpPr/>
            <p:nvPr/>
          </p:nvCxnSpPr>
          <p:spPr>
            <a:xfrm>
              <a:off x="3578225" y="3309938"/>
              <a:ext cx="373063" cy="0"/>
            </a:xfrm>
            <a:prstGeom prst="straightConnector1">
              <a:avLst/>
            </a:prstGeom>
            <a:noFill/>
            <a:ln w="9525" cap="flat" cmpd="sng">
              <a:solidFill>
                <a:srgbClr val="4A7DBA"/>
              </a:solidFill>
              <a:prstDash val="solid"/>
              <a:round/>
              <a:headEnd type="none" w="sm" len="sm"/>
              <a:tailEnd type="triangle" w="med" len="med"/>
            </a:ln>
          </p:spPr>
        </p:cxnSp>
        <p:cxnSp>
          <p:nvCxnSpPr>
            <p:cNvPr id="39" name="Google Shape;572;p4"/>
            <p:cNvCxnSpPr>
              <a:stCxn id="25" idx="3"/>
            </p:cNvCxnSpPr>
            <p:nvPr/>
          </p:nvCxnSpPr>
          <p:spPr>
            <a:xfrm>
              <a:off x="6605588" y="3309938"/>
              <a:ext cx="519000" cy="0"/>
            </a:xfrm>
            <a:prstGeom prst="straightConnector1">
              <a:avLst/>
            </a:prstGeom>
            <a:noFill/>
            <a:ln w="9525" cap="flat" cmpd="sng">
              <a:solidFill>
                <a:srgbClr val="4A7DBA"/>
              </a:solidFill>
              <a:prstDash val="solid"/>
              <a:round/>
              <a:headEnd type="none" w="sm" len="sm"/>
              <a:tailEnd type="triangle" w="med" len="med"/>
            </a:ln>
          </p:spPr>
        </p:cxnSp>
      </p:grpSp>
      <p:sp>
        <p:nvSpPr>
          <p:cNvPr id="40" name="Google Shape;573;p4"/>
          <p:cNvSpPr txBox="1"/>
          <p:nvPr/>
        </p:nvSpPr>
        <p:spPr>
          <a:xfrm>
            <a:off x="8424806" y="1079250"/>
            <a:ext cx="406400" cy="4619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dirty="0">
                <a:solidFill>
                  <a:srgbClr val="000000"/>
                </a:solidFill>
                <a:latin typeface="Arial"/>
                <a:ea typeface="Arial"/>
                <a:cs typeface="Arial"/>
                <a:sym typeface="Arial"/>
              </a:rPr>
              <a:t>R</a:t>
            </a:r>
            <a:endParaRPr sz="1800" b="1" i="0" u="none" strike="noStrike" cap="none" dirty="0">
              <a:solidFill>
                <a:srgbClr val="000000"/>
              </a:solidFill>
              <a:latin typeface="Arial"/>
              <a:ea typeface="Arial"/>
              <a:cs typeface="Arial"/>
              <a:sym typeface="Arial"/>
            </a:endParaRPr>
          </a:p>
        </p:txBody>
      </p:sp>
      <p:sp>
        <p:nvSpPr>
          <p:cNvPr id="41" name="Google Shape;574;p4"/>
          <p:cNvSpPr txBox="1"/>
          <p:nvPr/>
        </p:nvSpPr>
        <p:spPr>
          <a:xfrm>
            <a:off x="7165340" y="4300745"/>
            <a:ext cx="197866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u="none" strike="noStrike" cap="none" dirty="0">
                <a:solidFill>
                  <a:srgbClr val="000000"/>
                </a:solidFill>
                <a:sym typeface="Arial"/>
              </a:rPr>
              <a:t>Adapted from Hadley Wickham</a:t>
            </a:r>
            <a:endParaRPr sz="1000" dirty="0"/>
          </a:p>
          <a:p>
            <a:pPr marL="0" marR="0" lvl="0" indent="0" algn="l" rtl="0">
              <a:spcBef>
                <a:spcPts val="0"/>
              </a:spcBef>
              <a:spcAft>
                <a:spcPts val="0"/>
              </a:spcAft>
              <a:buNone/>
            </a:pPr>
            <a:r>
              <a:rPr lang="en-US" sz="1000" b="0" i="0" u="none" strike="noStrike" cap="none" dirty="0">
                <a:solidFill>
                  <a:srgbClr val="000000"/>
                </a:solidFill>
                <a:sym typeface="Arial"/>
              </a:rPr>
              <a:t>"R for data analysis"</a:t>
            </a:r>
            <a:endParaRPr sz="1000" dirty="0"/>
          </a:p>
        </p:txBody>
      </p:sp>
    </p:spTree>
    <p:extLst>
      <p:ext uri="{BB962C8B-B14F-4D97-AF65-F5344CB8AC3E}">
        <p14:creationId xmlns:p14="http://schemas.microsoft.com/office/powerpoint/2010/main" val="90379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fr-FR" dirty="0"/>
              <a:t>Introduction à R Shiny</a:t>
            </a:r>
            <a:endParaRPr dirty="0"/>
          </a:p>
        </p:txBody>
      </p:sp>
      <p:sp>
        <p:nvSpPr>
          <p:cNvPr id="4" name="Espace réservé du texte 3"/>
          <p:cNvSpPr>
            <a:spLocks noGrp="1"/>
          </p:cNvSpPr>
          <p:nvPr>
            <p:ph type="body" idx="1"/>
          </p:nvPr>
        </p:nvSpPr>
        <p:spPr/>
        <p:txBody>
          <a:bodyPr anchor="ctr"/>
          <a:lstStyle/>
          <a:p>
            <a:pPr marL="127000" indent="0" algn="ctr">
              <a:buNone/>
            </a:pPr>
            <a:r>
              <a:rPr lang="en-US" sz="4000" dirty="0"/>
              <a:t>"Interactive" analysis with</a:t>
            </a:r>
            <a:br>
              <a:rPr lang="en-US" sz="4000" dirty="0"/>
            </a:br>
            <a:r>
              <a:rPr lang="en-US" sz="4000" dirty="0"/>
              <a:t>R (and </a:t>
            </a:r>
            <a:r>
              <a:rPr lang="en-US" sz="4000" dirty="0" err="1"/>
              <a:t>Rstudio</a:t>
            </a:r>
            <a:r>
              <a:rPr lang="en-US" sz="4000" dirty="0"/>
              <a:t>):</a:t>
            </a:r>
            <a:br>
              <a:rPr lang="en-US" sz="4000" dirty="0"/>
            </a:br>
            <a:r>
              <a:rPr lang="en-US" sz="4000" dirty="0"/>
              <a:t>accessing an R </a:t>
            </a:r>
            <a:r>
              <a:rPr lang="en-US" sz="4000" dirty="0" smtClean="0"/>
              <a:t>application</a:t>
            </a:r>
            <a:endParaRPr lang="fr-FR" sz="4000" dirty="0"/>
          </a:p>
        </p:txBody>
      </p:sp>
    </p:spTree>
    <p:extLst>
      <p:ext uri="{BB962C8B-B14F-4D97-AF65-F5344CB8AC3E}">
        <p14:creationId xmlns:p14="http://schemas.microsoft.com/office/powerpoint/2010/main" val="42741345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Rstudio</a:t>
            </a:r>
            <a:r>
              <a:rPr lang="fr-FR" dirty="0"/>
              <a:t> code for </a:t>
            </a:r>
            <a:r>
              <a:rPr lang="fr-FR" dirty="0" err="1"/>
              <a:t>histogram</a:t>
            </a:r>
            <a:r>
              <a:rPr lang="fr-FR" dirty="0"/>
              <a:t> plot</a:t>
            </a:r>
          </a:p>
        </p:txBody>
      </p:sp>
      <p:sp>
        <p:nvSpPr>
          <p:cNvPr id="3" name="Espace réservé du texte 2"/>
          <p:cNvSpPr>
            <a:spLocks noGrp="1"/>
          </p:cNvSpPr>
          <p:nvPr>
            <p:ph type="body" idx="1"/>
          </p:nvPr>
        </p:nvSpPr>
        <p:spPr/>
        <p:txBody>
          <a:bodyPr/>
          <a:lstStyle/>
          <a:p>
            <a:pPr marL="0" lvl="0" indent="0">
              <a:spcBef>
                <a:spcPts val="0"/>
              </a:spcBef>
              <a:buClr>
                <a:schemeClr val="dk1"/>
              </a:buClr>
              <a:buSzPts val="1900"/>
              <a:buNone/>
            </a:pPr>
            <a:r>
              <a:rPr lang="en-US" dirty="0">
                <a:latin typeface="Courier New"/>
                <a:ea typeface="Courier New"/>
                <a:cs typeface="Courier New"/>
                <a:sym typeface="Courier New"/>
              </a:rPr>
              <a:t>x    &lt;- </a:t>
            </a:r>
            <a:r>
              <a:rPr lang="en-US" dirty="0" err="1" smtClean="0">
                <a:latin typeface="Courier New"/>
                <a:ea typeface="Courier New"/>
                <a:cs typeface="Courier New"/>
                <a:sym typeface="Courier New"/>
              </a:rPr>
              <a:t>faithful$waiting</a:t>
            </a:r>
            <a:endParaRPr lang="en-US" dirty="0">
              <a:latin typeface="Courier New"/>
              <a:ea typeface="Courier New"/>
              <a:cs typeface="Courier New"/>
              <a:sym typeface="Courier New"/>
            </a:endParaRPr>
          </a:p>
          <a:p>
            <a:pPr marL="0" lvl="0" indent="0">
              <a:spcBef>
                <a:spcPts val="0"/>
              </a:spcBef>
              <a:buClr>
                <a:schemeClr val="dk1"/>
              </a:buClr>
              <a:buSzPts val="1100"/>
              <a:buNone/>
            </a:pPr>
            <a:endParaRPr lang="en-US" dirty="0">
              <a:latin typeface="Courier New"/>
              <a:ea typeface="Courier New"/>
              <a:cs typeface="Courier New"/>
              <a:sym typeface="Courier New"/>
            </a:endParaRPr>
          </a:p>
          <a:p>
            <a:pPr marL="0" lvl="0" indent="0">
              <a:spcBef>
                <a:spcPts val="0"/>
              </a:spcBef>
              <a:buClr>
                <a:schemeClr val="dk1"/>
              </a:buClr>
              <a:buSzPts val="1100"/>
              <a:buNone/>
            </a:pPr>
            <a:r>
              <a:rPr lang="en-US" dirty="0">
                <a:latin typeface="Courier New"/>
                <a:ea typeface="Courier New"/>
                <a:cs typeface="Courier New"/>
                <a:sym typeface="Courier New"/>
              </a:rPr>
              <a:t># number of bins = 10</a:t>
            </a:r>
          </a:p>
          <a:p>
            <a:pPr marL="0" lvl="0" indent="0">
              <a:spcBef>
                <a:spcPts val="0"/>
              </a:spcBef>
              <a:buClr>
                <a:schemeClr val="dk1"/>
              </a:buClr>
              <a:buSzPts val="1100"/>
              <a:buNone/>
            </a:pPr>
            <a:r>
              <a:rPr lang="en-US" dirty="0" err="1">
                <a:solidFill>
                  <a:srgbClr val="9900FF"/>
                </a:solidFill>
                <a:latin typeface="Courier New"/>
                <a:ea typeface="Courier New"/>
                <a:cs typeface="Courier New"/>
                <a:sym typeface="Courier New"/>
              </a:rPr>
              <a:t>nbins</a:t>
            </a:r>
            <a:r>
              <a:rPr lang="en-US" dirty="0">
                <a:latin typeface="Courier New"/>
                <a:ea typeface="Courier New"/>
                <a:cs typeface="Courier New"/>
                <a:sym typeface="Courier New"/>
              </a:rPr>
              <a:t> &lt;- 10</a:t>
            </a:r>
          </a:p>
          <a:p>
            <a:pPr marL="0" lvl="0" indent="0">
              <a:spcBef>
                <a:spcPts val="0"/>
              </a:spcBef>
              <a:buClr>
                <a:schemeClr val="dk1"/>
              </a:buClr>
              <a:buSzPts val="1100"/>
              <a:buNone/>
            </a:pPr>
            <a:r>
              <a:rPr lang="en-US" dirty="0" err="1">
                <a:latin typeface="Courier New"/>
                <a:ea typeface="Courier New"/>
                <a:cs typeface="Courier New"/>
                <a:sym typeface="Courier New"/>
              </a:rPr>
              <a:t>hist</a:t>
            </a:r>
            <a:r>
              <a:rPr lang="en-US" dirty="0">
                <a:latin typeface="Courier New"/>
                <a:ea typeface="Courier New"/>
                <a:cs typeface="Courier New"/>
                <a:sym typeface="Courier New"/>
              </a:rPr>
              <a:t>(x, breaks = </a:t>
            </a:r>
            <a:r>
              <a:rPr lang="en-US" dirty="0" err="1">
                <a:solidFill>
                  <a:srgbClr val="9900FF"/>
                </a:solidFill>
                <a:latin typeface="Courier New"/>
                <a:ea typeface="Courier New"/>
                <a:cs typeface="Courier New"/>
                <a:sym typeface="Courier New"/>
              </a:rPr>
              <a:t>nbins</a:t>
            </a:r>
            <a:r>
              <a:rPr lang="en-US" dirty="0">
                <a:latin typeface="Courier New"/>
                <a:ea typeface="Courier New"/>
                <a:cs typeface="Courier New"/>
                <a:sym typeface="Courier New"/>
              </a:rPr>
              <a:t>, col = "#75AADB", </a:t>
            </a:r>
          </a:p>
          <a:p>
            <a:pPr marL="0" lvl="0" indent="0">
              <a:spcBef>
                <a:spcPts val="0"/>
              </a:spcBef>
              <a:buClr>
                <a:schemeClr val="dk1"/>
              </a:buClr>
              <a:buSzPts val="1100"/>
              <a:buNone/>
            </a:pPr>
            <a:r>
              <a:rPr lang="en-US" dirty="0">
                <a:latin typeface="Courier New"/>
                <a:ea typeface="Courier New"/>
                <a:cs typeface="Courier New"/>
                <a:sym typeface="Courier New"/>
              </a:rPr>
              <a:t>     border = "white",</a:t>
            </a:r>
          </a:p>
          <a:p>
            <a:pPr marL="0" lvl="0" indent="0">
              <a:spcBef>
                <a:spcPts val="0"/>
              </a:spcBef>
              <a:buClr>
                <a:schemeClr val="dk1"/>
              </a:buClr>
              <a:buSzPts val="1100"/>
              <a:buNone/>
            </a:pPr>
            <a:r>
              <a:rPr lang="en-US" dirty="0">
                <a:latin typeface="Courier New"/>
                <a:ea typeface="Courier New"/>
                <a:cs typeface="Courier New"/>
                <a:sym typeface="Courier New"/>
              </a:rPr>
              <a:t>     </a:t>
            </a:r>
            <a:r>
              <a:rPr lang="en-US" dirty="0" err="1">
                <a:latin typeface="Courier New"/>
                <a:ea typeface="Courier New"/>
                <a:cs typeface="Courier New"/>
                <a:sym typeface="Courier New"/>
              </a:rPr>
              <a:t>xlab</a:t>
            </a:r>
            <a:r>
              <a:rPr lang="en-US" dirty="0">
                <a:latin typeface="Courier New"/>
                <a:ea typeface="Courier New"/>
                <a:cs typeface="Courier New"/>
                <a:sym typeface="Courier New"/>
              </a:rPr>
              <a:t> = "Waiting time to next eruption (in </a:t>
            </a:r>
            <a:r>
              <a:rPr lang="en-US" dirty="0" err="1">
                <a:latin typeface="Courier New"/>
                <a:ea typeface="Courier New"/>
                <a:cs typeface="Courier New"/>
                <a:sym typeface="Courier New"/>
              </a:rPr>
              <a:t>mins</a:t>
            </a:r>
            <a:r>
              <a:rPr lang="en-US" dirty="0">
                <a:latin typeface="Courier New"/>
                <a:ea typeface="Courier New"/>
                <a:cs typeface="Courier New"/>
                <a:sym typeface="Courier New"/>
              </a:rPr>
              <a:t>)",</a:t>
            </a:r>
          </a:p>
          <a:p>
            <a:pPr marL="0" lvl="0" indent="0">
              <a:spcBef>
                <a:spcPts val="0"/>
              </a:spcBef>
              <a:buClr>
                <a:schemeClr val="dk1"/>
              </a:buClr>
              <a:buSzPts val="1100"/>
              <a:buNone/>
            </a:pPr>
            <a:r>
              <a:rPr lang="en-US" dirty="0">
                <a:latin typeface="Courier New"/>
                <a:ea typeface="Courier New"/>
                <a:cs typeface="Courier New"/>
                <a:sym typeface="Courier New"/>
              </a:rPr>
              <a:t>     main = "Histogram of waiting times")</a:t>
            </a:r>
          </a:p>
          <a:p>
            <a:pPr marL="0" lvl="0" indent="0">
              <a:spcBef>
                <a:spcPts val="0"/>
              </a:spcBef>
              <a:buClr>
                <a:schemeClr val="dk1"/>
              </a:buClr>
              <a:buSzPts val="1100"/>
              <a:buNone/>
            </a:pPr>
            <a:endParaRPr lang="en-US" dirty="0">
              <a:latin typeface="Courier New"/>
              <a:ea typeface="Courier New"/>
              <a:cs typeface="Courier New"/>
              <a:sym typeface="Courier New"/>
            </a:endParaRPr>
          </a:p>
          <a:p>
            <a:pPr marL="0" lvl="0" indent="0">
              <a:spcBef>
                <a:spcPts val="0"/>
              </a:spcBef>
              <a:buClr>
                <a:schemeClr val="dk1"/>
              </a:buClr>
              <a:buSzPts val="1100"/>
              <a:buNone/>
            </a:pPr>
            <a:r>
              <a:rPr lang="en-US" dirty="0">
                <a:latin typeface="Courier New"/>
                <a:ea typeface="Courier New"/>
                <a:cs typeface="Courier New"/>
                <a:sym typeface="Courier New"/>
              </a:rPr>
              <a:t># number of bins = 50</a:t>
            </a:r>
          </a:p>
          <a:p>
            <a:pPr marL="0" lvl="0" indent="0">
              <a:spcBef>
                <a:spcPts val="0"/>
              </a:spcBef>
              <a:buClr>
                <a:schemeClr val="dk1"/>
              </a:buClr>
              <a:buSzPts val="1100"/>
              <a:buNone/>
            </a:pPr>
            <a:r>
              <a:rPr lang="en-US" dirty="0" err="1">
                <a:solidFill>
                  <a:srgbClr val="9900FF"/>
                </a:solidFill>
                <a:latin typeface="Courier New"/>
                <a:ea typeface="Courier New"/>
                <a:cs typeface="Courier New"/>
                <a:sym typeface="Courier New"/>
              </a:rPr>
              <a:t>nbins</a:t>
            </a:r>
            <a:r>
              <a:rPr lang="en-US" dirty="0">
                <a:latin typeface="Courier New"/>
                <a:ea typeface="Courier New"/>
                <a:cs typeface="Courier New"/>
                <a:sym typeface="Courier New"/>
              </a:rPr>
              <a:t> &lt;- 50</a:t>
            </a:r>
          </a:p>
          <a:p>
            <a:pPr marL="0" lvl="0" indent="0">
              <a:spcBef>
                <a:spcPts val="0"/>
              </a:spcBef>
              <a:buClr>
                <a:schemeClr val="dk1"/>
              </a:buClr>
              <a:buSzPts val="1100"/>
              <a:buNone/>
            </a:pPr>
            <a:r>
              <a:rPr lang="en-US" dirty="0" err="1">
                <a:latin typeface="Courier New"/>
                <a:ea typeface="Courier New"/>
                <a:cs typeface="Courier New"/>
                <a:sym typeface="Courier New"/>
              </a:rPr>
              <a:t>hist</a:t>
            </a:r>
            <a:r>
              <a:rPr lang="en-US" dirty="0">
                <a:latin typeface="Courier New"/>
                <a:ea typeface="Courier New"/>
                <a:cs typeface="Courier New"/>
                <a:sym typeface="Courier New"/>
              </a:rPr>
              <a:t>(x, breaks = </a:t>
            </a:r>
            <a:r>
              <a:rPr lang="en-US" dirty="0" err="1">
                <a:solidFill>
                  <a:srgbClr val="9900FF"/>
                </a:solidFill>
                <a:latin typeface="Courier New"/>
                <a:ea typeface="Courier New"/>
                <a:cs typeface="Courier New"/>
                <a:sym typeface="Courier New"/>
              </a:rPr>
              <a:t>nbins</a:t>
            </a:r>
            <a:r>
              <a:rPr lang="en-US" dirty="0">
                <a:latin typeface="Courier New"/>
                <a:ea typeface="Courier New"/>
                <a:cs typeface="Courier New"/>
                <a:sym typeface="Courier New"/>
              </a:rPr>
              <a:t>, col = "#75AADB", </a:t>
            </a:r>
          </a:p>
          <a:p>
            <a:pPr marL="0" lvl="0" indent="0">
              <a:spcBef>
                <a:spcPts val="0"/>
              </a:spcBef>
              <a:buClr>
                <a:schemeClr val="dk1"/>
              </a:buClr>
              <a:buSzPts val="1100"/>
              <a:buNone/>
            </a:pPr>
            <a:r>
              <a:rPr lang="en-US" dirty="0">
                <a:latin typeface="Courier New"/>
                <a:ea typeface="Courier New"/>
                <a:cs typeface="Courier New"/>
                <a:sym typeface="Courier New"/>
              </a:rPr>
              <a:t>     border = "white",</a:t>
            </a:r>
          </a:p>
          <a:p>
            <a:pPr marL="0" lvl="0" indent="0">
              <a:spcBef>
                <a:spcPts val="0"/>
              </a:spcBef>
              <a:buClr>
                <a:schemeClr val="dk1"/>
              </a:buClr>
              <a:buSzPts val="1100"/>
              <a:buNone/>
            </a:pPr>
            <a:r>
              <a:rPr lang="en-US" dirty="0">
                <a:latin typeface="Courier New"/>
                <a:ea typeface="Courier New"/>
                <a:cs typeface="Courier New"/>
                <a:sym typeface="Courier New"/>
              </a:rPr>
              <a:t>     </a:t>
            </a:r>
            <a:r>
              <a:rPr lang="en-US" dirty="0" err="1">
                <a:latin typeface="Courier New"/>
                <a:ea typeface="Courier New"/>
                <a:cs typeface="Courier New"/>
                <a:sym typeface="Courier New"/>
              </a:rPr>
              <a:t>xlab</a:t>
            </a:r>
            <a:r>
              <a:rPr lang="en-US" dirty="0">
                <a:latin typeface="Courier New"/>
                <a:ea typeface="Courier New"/>
                <a:cs typeface="Courier New"/>
                <a:sym typeface="Courier New"/>
              </a:rPr>
              <a:t> = "Waiting time to next eruption (in </a:t>
            </a:r>
            <a:r>
              <a:rPr lang="en-US" dirty="0" err="1">
                <a:latin typeface="Courier New"/>
                <a:ea typeface="Courier New"/>
                <a:cs typeface="Courier New"/>
                <a:sym typeface="Courier New"/>
              </a:rPr>
              <a:t>mins</a:t>
            </a:r>
            <a:r>
              <a:rPr lang="en-US" dirty="0">
                <a:latin typeface="Courier New"/>
                <a:ea typeface="Courier New"/>
                <a:cs typeface="Courier New"/>
                <a:sym typeface="Courier New"/>
              </a:rPr>
              <a:t>)",</a:t>
            </a:r>
          </a:p>
          <a:p>
            <a:pPr marL="0" lvl="0" indent="0">
              <a:spcBef>
                <a:spcPts val="0"/>
              </a:spcBef>
              <a:buClr>
                <a:schemeClr val="dk1"/>
              </a:buClr>
              <a:buSzPts val="1100"/>
              <a:buNone/>
            </a:pPr>
            <a:r>
              <a:rPr lang="en-US" dirty="0">
                <a:latin typeface="Courier New"/>
                <a:ea typeface="Courier New"/>
                <a:cs typeface="Courier New"/>
                <a:sym typeface="Courier New"/>
              </a:rPr>
              <a:t>     main = "Histogram of waiting times")</a:t>
            </a:r>
          </a:p>
          <a:p>
            <a:pPr marL="127000" indent="0">
              <a:buNone/>
            </a:pPr>
            <a:endParaRPr lang="fr-FR" dirty="0"/>
          </a:p>
        </p:txBody>
      </p:sp>
    </p:spTree>
    <p:extLst>
      <p:ext uri="{BB962C8B-B14F-4D97-AF65-F5344CB8AC3E}">
        <p14:creationId xmlns:p14="http://schemas.microsoft.com/office/powerpoint/2010/main" val="26504373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Shiny application for histogram interactive plot</a:t>
            </a:r>
            <a:endParaRPr lang="fr-FR" dirty="0"/>
          </a:p>
        </p:txBody>
      </p:sp>
      <p:pic>
        <p:nvPicPr>
          <p:cNvPr id="7" name="Google Shape;680;g5d52f05d1e_3_25"/>
          <p:cNvPicPr preferRelativeResize="0"/>
          <p:nvPr/>
        </p:nvPicPr>
        <p:blipFill>
          <a:blip r:embed="rId2">
            <a:alphaModFix/>
          </a:blip>
          <a:stretch>
            <a:fillRect/>
          </a:stretch>
        </p:blipFill>
        <p:spPr>
          <a:xfrm>
            <a:off x="864060" y="453625"/>
            <a:ext cx="7415880" cy="4169400"/>
          </a:xfrm>
          <a:prstGeom prst="rect">
            <a:avLst/>
          </a:prstGeom>
          <a:noFill/>
          <a:ln>
            <a:noFill/>
          </a:ln>
        </p:spPr>
      </p:pic>
    </p:spTree>
    <p:extLst>
      <p:ext uri="{BB962C8B-B14F-4D97-AF65-F5344CB8AC3E}">
        <p14:creationId xmlns:p14="http://schemas.microsoft.com/office/powerpoint/2010/main" val="28338964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Shiny application for histogram interactive plot</a:t>
            </a:r>
            <a:endParaRPr lang="fr-FR" dirty="0"/>
          </a:p>
        </p:txBody>
      </p:sp>
      <p:pic>
        <p:nvPicPr>
          <p:cNvPr id="7" name="Google Shape;680;g5d52f05d1e_3_25"/>
          <p:cNvPicPr preferRelativeResize="0"/>
          <p:nvPr/>
        </p:nvPicPr>
        <p:blipFill>
          <a:blip r:embed="rId2">
            <a:alphaModFix/>
          </a:blip>
          <a:stretch>
            <a:fillRect/>
          </a:stretch>
        </p:blipFill>
        <p:spPr>
          <a:xfrm>
            <a:off x="864060" y="453625"/>
            <a:ext cx="7415880" cy="4169400"/>
          </a:xfrm>
          <a:prstGeom prst="rect">
            <a:avLst/>
          </a:prstGeom>
          <a:noFill/>
          <a:ln>
            <a:noFill/>
          </a:ln>
        </p:spPr>
      </p:pic>
      <p:sp>
        <p:nvSpPr>
          <p:cNvPr id="4" name="Google Shape;681;g5d52f05d1e_3_25"/>
          <p:cNvSpPr txBox="1"/>
          <p:nvPr/>
        </p:nvSpPr>
        <p:spPr>
          <a:xfrm>
            <a:off x="5694725" y="453625"/>
            <a:ext cx="3289256" cy="453900"/>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latin typeface="Courier New" panose="02070309020205020404" pitchFamily="49" charset="0"/>
                <a:cs typeface="Courier New" panose="02070309020205020404" pitchFamily="49" charset="0"/>
              </a:rPr>
              <a:t>shiny::</a:t>
            </a:r>
            <a:r>
              <a:rPr lang="en-US" dirty="0" err="1" smtClean="0">
                <a:latin typeface="Courier New" panose="02070309020205020404" pitchFamily="49" charset="0"/>
                <a:cs typeface="Courier New" panose="02070309020205020404" pitchFamily="49" charset="0"/>
              </a:rPr>
              <a:t>runExample</a:t>
            </a:r>
            <a:r>
              <a:rPr lang="en-US" dirty="0">
                <a:latin typeface="Courier New" panose="02070309020205020404" pitchFamily="49" charset="0"/>
                <a:cs typeface="Courier New" panose="02070309020205020404" pitchFamily="49" charset="0"/>
              </a:rPr>
              <a:t>("01_hello") </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878298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Shiny application for histogram interactive plot</a:t>
            </a:r>
            <a:endParaRPr lang="fr-FR" dirty="0"/>
          </a:p>
        </p:txBody>
      </p:sp>
      <p:pic>
        <p:nvPicPr>
          <p:cNvPr id="5" name="Google Shape;689;g5d52f05d1e_10_3"/>
          <p:cNvPicPr preferRelativeResize="0"/>
          <p:nvPr/>
        </p:nvPicPr>
        <p:blipFill>
          <a:blip r:embed="rId2">
            <a:alphaModFix/>
          </a:blip>
          <a:stretch>
            <a:fillRect/>
          </a:stretch>
        </p:blipFill>
        <p:spPr>
          <a:xfrm>
            <a:off x="864061" y="453625"/>
            <a:ext cx="7415880" cy="4169421"/>
          </a:xfrm>
          <a:prstGeom prst="rect">
            <a:avLst/>
          </a:prstGeom>
          <a:noFill/>
          <a:ln>
            <a:noFill/>
          </a:ln>
        </p:spPr>
      </p:pic>
    </p:spTree>
    <p:extLst>
      <p:ext uri="{BB962C8B-B14F-4D97-AF65-F5344CB8AC3E}">
        <p14:creationId xmlns:p14="http://schemas.microsoft.com/office/powerpoint/2010/main" val="3898637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solidFill>
                  <a:srgbClr val="FFFFFF"/>
                </a:solidFill>
              </a:rPr>
              <a:t>Programme</a:t>
            </a:r>
            <a:endParaRPr>
              <a:solidFill>
                <a:srgbClr val="FFFFFF"/>
              </a:solidFill>
            </a:endParaRPr>
          </a:p>
        </p:txBody>
      </p:sp>
      <p:sp>
        <p:nvSpPr>
          <p:cNvPr id="134" name="Google Shape;134;p21"/>
          <p:cNvSpPr txBox="1">
            <a:spLocks noGrp="1"/>
          </p:cNvSpPr>
          <p:nvPr>
            <p:ph type="body" idx="1"/>
          </p:nvPr>
        </p:nvSpPr>
        <p:spPr>
          <a:xfrm>
            <a:off x="228600" y="453625"/>
            <a:ext cx="8726400" cy="41694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Clr>
                <a:schemeClr val="dk1"/>
              </a:buClr>
              <a:buSzPts val="1100"/>
              <a:buFont typeface="Arial"/>
              <a:buNone/>
            </a:pPr>
            <a:r>
              <a:rPr lang="fr" sz="1200" b="1" dirty="0">
                <a:solidFill>
                  <a:srgbClr val="0000FF"/>
                </a:solidFill>
              </a:rPr>
              <a:t>Première journée : 9:30-17:30</a:t>
            </a:r>
            <a:endParaRPr sz="1200" b="1" dirty="0">
              <a:solidFill>
                <a:srgbClr val="0000FF"/>
              </a:solidFill>
            </a:endParaRPr>
          </a:p>
          <a:p>
            <a:pPr marL="457200" marR="0" lvl="0" indent="-298450" algn="l" rtl="0">
              <a:lnSpc>
                <a:spcPct val="100000"/>
              </a:lnSpc>
              <a:spcBef>
                <a:spcPts val="800"/>
              </a:spcBef>
              <a:spcAft>
                <a:spcPts val="0"/>
              </a:spcAft>
              <a:buClr>
                <a:schemeClr val="dk1"/>
              </a:buClr>
              <a:buSzPts val="1100"/>
              <a:buChar char="■"/>
            </a:pPr>
            <a:r>
              <a:rPr lang="fr" sz="1100" i="1" dirty="0"/>
              <a:t>09:30 - 09:45 Accueil et tour de table</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09:45 - 10:45 Introduction</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10:45 - 11:00 Pause</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11:00 - 13:00 Ma première appli Shiny</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13:00 - 14:00 Déjeuner</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14:00 - 15:15 Exercices (session 1)</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15:15 - 15:30 Pause</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15:30 - 17:30 Exercices (session 2)</a:t>
            </a:r>
            <a:endParaRPr sz="1100" dirty="0"/>
          </a:p>
          <a:p>
            <a:pPr marL="0" lvl="0" indent="0" algn="l" rtl="0">
              <a:spcBef>
                <a:spcPts val="800"/>
              </a:spcBef>
              <a:spcAft>
                <a:spcPts val="0"/>
              </a:spcAft>
              <a:buClr>
                <a:schemeClr val="dk1"/>
              </a:buClr>
              <a:buSzPts val="1100"/>
              <a:buFont typeface="Arial"/>
              <a:buNone/>
            </a:pPr>
            <a:r>
              <a:rPr lang="fr" sz="1200" b="1" dirty="0">
                <a:solidFill>
                  <a:srgbClr val="0000FF"/>
                </a:solidFill>
              </a:rPr>
              <a:t>Deuxième journée : 8:30-16:30</a:t>
            </a:r>
            <a:endParaRPr sz="1200" dirty="0">
              <a:solidFill>
                <a:srgbClr val="0000FF"/>
              </a:solidFill>
            </a:endParaRPr>
          </a:p>
          <a:p>
            <a:pPr marL="457200" marR="0" lvl="0" indent="-298450" algn="l" rtl="0">
              <a:lnSpc>
                <a:spcPct val="100000"/>
              </a:lnSpc>
              <a:spcBef>
                <a:spcPts val="800"/>
              </a:spcBef>
              <a:spcAft>
                <a:spcPts val="0"/>
              </a:spcAft>
              <a:buClr>
                <a:schemeClr val="dk1"/>
              </a:buClr>
              <a:buSzPts val="1100"/>
              <a:buChar char="■"/>
            </a:pPr>
            <a:r>
              <a:rPr lang="fr" sz="1100" i="1" dirty="0"/>
              <a:t>09:30 - 10:30 Retour sur la 1ère journée, bilan des exercices</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10:30 - 10:45 Pause</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10:45 - 12:00 Déploiement d’application Shiny(cours et exercice pratique)</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12:00 - 13:00 Déjeuner</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13:00 - 15:00 BYOS (BringYourOwnScript) - adaptation de script personnel en interface shiny(session 1)</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15:00 - 15:15 Pause</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15:15 - 16:00 BYOS (BringYourOwnScript) - (session 2)</a:t>
            </a:r>
            <a:endParaRPr sz="1200" dirty="0">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Char char="■"/>
            </a:pPr>
            <a:r>
              <a:rPr lang="fr" sz="1100" i="1" dirty="0"/>
              <a:t>16:00 - 16:15 Bilan 2ème journée et conclusion du cours.</a:t>
            </a:r>
            <a:endParaRPr sz="1100" dirty="0"/>
          </a:p>
          <a:p>
            <a:pPr marL="0" lvl="0" indent="0" algn="l" rtl="0">
              <a:spcBef>
                <a:spcPts val="800"/>
              </a:spcBef>
              <a:spcAft>
                <a:spcPts val="0"/>
              </a:spcAft>
              <a:buNone/>
            </a:pP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fr-FR" dirty="0"/>
              <a:t>Introduction à R Shiny</a:t>
            </a:r>
            <a:endParaRPr dirty="0"/>
          </a:p>
        </p:txBody>
      </p:sp>
      <p:sp>
        <p:nvSpPr>
          <p:cNvPr id="4" name="Espace réservé du texte 3"/>
          <p:cNvSpPr>
            <a:spLocks noGrp="1"/>
          </p:cNvSpPr>
          <p:nvPr>
            <p:ph type="body" idx="1"/>
          </p:nvPr>
        </p:nvSpPr>
        <p:spPr/>
        <p:txBody>
          <a:bodyPr anchor="ctr"/>
          <a:lstStyle/>
          <a:p>
            <a:pPr marL="127000" indent="0" algn="ctr">
              <a:buNone/>
            </a:pPr>
            <a:r>
              <a:rPr lang="en-US" sz="4000" dirty="0"/>
              <a:t>How can I access R results </a:t>
            </a:r>
            <a:r>
              <a:rPr lang="en-US" sz="4000" dirty="0" smtClean="0"/>
              <a:t/>
            </a:r>
            <a:br>
              <a:rPr lang="en-US" sz="4000" dirty="0" smtClean="0"/>
            </a:br>
            <a:r>
              <a:rPr lang="en-US" sz="4000" dirty="0" smtClean="0"/>
              <a:t>through </a:t>
            </a:r>
            <a:r>
              <a:rPr lang="en-US" sz="4000" dirty="0"/>
              <a:t>a web client </a:t>
            </a:r>
            <a:r>
              <a:rPr lang="en-US" sz="4000" dirty="0" smtClean="0"/>
              <a:t>?</a:t>
            </a:r>
            <a:endParaRPr lang="fr-FR" sz="4000" dirty="0"/>
          </a:p>
        </p:txBody>
      </p:sp>
    </p:spTree>
    <p:extLst>
      <p:ext uri="{BB962C8B-B14F-4D97-AF65-F5344CB8AC3E}">
        <p14:creationId xmlns:p14="http://schemas.microsoft.com/office/powerpoint/2010/main" val="2234620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25"/>
          <p:cNvSpPr/>
          <p:nvPr/>
        </p:nvSpPr>
        <p:spPr>
          <a:xfrm>
            <a:off x="1485900" y="914400"/>
            <a:ext cx="188595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01" name="Google Shape;701;p25"/>
          <p:cNvSpPr txBox="1"/>
          <p:nvPr/>
        </p:nvSpPr>
        <p:spPr>
          <a:xfrm>
            <a:off x="1927974" y="3993847"/>
            <a:ext cx="887503"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Client</a:t>
            </a:r>
            <a:endParaRPr sz="1050"/>
          </a:p>
        </p:txBody>
      </p:sp>
      <p:sp>
        <p:nvSpPr>
          <p:cNvPr id="702" name="Google Shape;702;p25"/>
          <p:cNvSpPr/>
          <p:nvPr/>
        </p:nvSpPr>
        <p:spPr>
          <a:xfrm>
            <a:off x="1775006" y="1571625"/>
            <a:ext cx="1196775"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browser</a:t>
            </a:r>
            <a:endParaRPr sz="1050"/>
          </a:p>
        </p:txBody>
      </p:sp>
      <p:sp>
        <p:nvSpPr>
          <p:cNvPr id="703" name="Google Shape;703;p25"/>
          <p:cNvSpPr/>
          <p:nvPr/>
        </p:nvSpPr>
        <p:spPr>
          <a:xfrm>
            <a:off x="3829050" y="914400"/>
            <a:ext cx="388620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04" name="Google Shape;704;p25"/>
          <p:cNvSpPr txBox="1"/>
          <p:nvPr/>
        </p:nvSpPr>
        <p:spPr>
          <a:xfrm>
            <a:off x="4545396" y="3993847"/>
            <a:ext cx="2237632"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Local filesystem</a:t>
            </a:r>
            <a:endParaRPr sz="2100" b="1">
              <a:solidFill>
                <a:schemeClr val="dk1"/>
              </a:solidFill>
            </a:endParaRPr>
          </a:p>
        </p:txBody>
      </p:sp>
      <p:sp>
        <p:nvSpPr>
          <p:cNvPr id="705" name="Google Shape;705;p25"/>
          <p:cNvSpPr/>
          <p:nvPr/>
        </p:nvSpPr>
        <p:spPr>
          <a:xfrm>
            <a:off x="4000500" y="1571625"/>
            <a:ext cx="1085850"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page</a:t>
            </a:r>
            <a:endParaRPr sz="1050"/>
          </a:p>
        </p:txBody>
      </p:sp>
      <p:cxnSp>
        <p:nvCxnSpPr>
          <p:cNvPr id="706" name="Google Shape;706;p25"/>
          <p:cNvCxnSpPr>
            <a:stCxn id="702" idx="3"/>
          </p:cNvCxnSpPr>
          <p:nvPr/>
        </p:nvCxnSpPr>
        <p:spPr>
          <a:xfrm>
            <a:off x="2971781" y="2371725"/>
            <a:ext cx="1028700" cy="0"/>
          </a:xfrm>
          <a:prstGeom prst="straightConnector1">
            <a:avLst/>
          </a:prstGeom>
          <a:noFill/>
          <a:ln w="28575" cap="flat" cmpd="sng">
            <a:solidFill>
              <a:srgbClr val="4A7DBA"/>
            </a:solidFill>
            <a:prstDash val="solid"/>
            <a:round/>
            <a:headEnd type="stealth" w="med" len="med"/>
            <a:tailEnd type="stealth" w="med" len="med"/>
          </a:ln>
        </p:spPr>
      </p:cxnSp>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1013335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27"/>
          <p:cNvSpPr/>
          <p:nvPr/>
        </p:nvSpPr>
        <p:spPr>
          <a:xfrm>
            <a:off x="1485900" y="914400"/>
            <a:ext cx="188595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12" name="Google Shape;712;p27"/>
          <p:cNvSpPr txBox="1"/>
          <p:nvPr/>
        </p:nvSpPr>
        <p:spPr>
          <a:xfrm>
            <a:off x="1927974" y="3993847"/>
            <a:ext cx="887503"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Client</a:t>
            </a:r>
            <a:endParaRPr sz="1050"/>
          </a:p>
        </p:txBody>
      </p:sp>
      <p:sp>
        <p:nvSpPr>
          <p:cNvPr id="713" name="Google Shape;713;p27"/>
          <p:cNvSpPr/>
          <p:nvPr/>
        </p:nvSpPr>
        <p:spPr>
          <a:xfrm>
            <a:off x="3829050" y="914400"/>
            <a:ext cx="388620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14" name="Google Shape;714;p27"/>
          <p:cNvSpPr txBox="1"/>
          <p:nvPr/>
        </p:nvSpPr>
        <p:spPr>
          <a:xfrm>
            <a:off x="5283314" y="3993847"/>
            <a:ext cx="977672"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Server</a:t>
            </a:r>
            <a:endParaRPr sz="1050"/>
          </a:p>
        </p:txBody>
      </p:sp>
      <p:sp>
        <p:nvSpPr>
          <p:cNvPr id="715" name="Google Shape;715;p27"/>
          <p:cNvSpPr/>
          <p:nvPr/>
        </p:nvSpPr>
        <p:spPr>
          <a:xfrm>
            <a:off x="4000500" y="1571625"/>
            <a:ext cx="1085850"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server</a:t>
            </a:r>
            <a:endParaRPr sz="1050"/>
          </a:p>
        </p:txBody>
      </p:sp>
      <p:cxnSp>
        <p:nvCxnSpPr>
          <p:cNvPr id="716" name="Google Shape;716;p27"/>
          <p:cNvCxnSpPr>
            <a:stCxn id="717" idx="3"/>
          </p:cNvCxnSpPr>
          <p:nvPr/>
        </p:nvCxnSpPr>
        <p:spPr>
          <a:xfrm>
            <a:off x="2971875" y="2371725"/>
            <a:ext cx="1028700" cy="0"/>
          </a:xfrm>
          <a:prstGeom prst="straightConnector1">
            <a:avLst/>
          </a:prstGeom>
          <a:noFill/>
          <a:ln w="28575" cap="flat" cmpd="sng">
            <a:solidFill>
              <a:srgbClr val="4A7DBA"/>
            </a:solidFill>
            <a:prstDash val="solid"/>
            <a:round/>
            <a:headEnd type="stealth" w="med" len="med"/>
            <a:tailEnd type="stealth" w="med" len="med"/>
          </a:ln>
        </p:spPr>
      </p:cxnSp>
      <p:sp>
        <p:nvSpPr>
          <p:cNvPr id="718" name="Google Shape;718;p27"/>
          <p:cNvSpPr/>
          <p:nvPr/>
        </p:nvSpPr>
        <p:spPr>
          <a:xfrm>
            <a:off x="1775006" y="1571625"/>
            <a:ext cx="1196775" cy="1600200"/>
          </a:xfrm>
          <a:prstGeom prst="rect">
            <a:avLst/>
          </a:prstGeom>
          <a:solidFill>
            <a:srgbClr val="938953">
              <a:alpha val="52940"/>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browser</a:t>
            </a:r>
            <a:endParaRPr sz="1050"/>
          </a:p>
        </p:txBody>
      </p:sp>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818875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722"/>
        <p:cNvGrpSpPr/>
        <p:nvPr/>
      </p:nvGrpSpPr>
      <p:grpSpPr>
        <a:xfrm>
          <a:off x="0" y="0"/>
          <a:ext cx="0" cy="0"/>
          <a:chOff x="0" y="0"/>
          <a:chExt cx="0" cy="0"/>
        </a:xfrm>
      </p:grpSpPr>
      <p:sp>
        <p:nvSpPr>
          <p:cNvPr id="723" name="Google Shape;723;p28"/>
          <p:cNvSpPr/>
          <p:nvPr/>
        </p:nvSpPr>
        <p:spPr>
          <a:xfrm>
            <a:off x="1485900" y="914400"/>
            <a:ext cx="188595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24" name="Google Shape;724;p28"/>
          <p:cNvSpPr txBox="1"/>
          <p:nvPr/>
        </p:nvSpPr>
        <p:spPr>
          <a:xfrm>
            <a:off x="1927974" y="3993847"/>
            <a:ext cx="887503"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Client</a:t>
            </a:r>
            <a:endParaRPr sz="1050"/>
          </a:p>
        </p:txBody>
      </p:sp>
      <p:sp>
        <p:nvSpPr>
          <p:cNvPr id="725" name="Google Shape;725;p28"/>
          <p:cNvSpPr/>
          <p:nvPr/>
        </p:nvSpPr>
        <p:spPr>
          <a:xfrm>
            <a:off x="3829050" y="914400"/>
            <a:ext cx="388620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26" name="Google Shape;726;p28"/>
          <p:cNvSpPr txBox="1"/>
          <p:nvPr/>
        </p:nvSpPr>
        <p:spPr>
          <a:xfrm>
            <a:off x="5283314" y="3993847"/>
            <a:ext cx="977672"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Server</a:t>
            </a:r>
            <a:endParaRPr sz="1050"/>
          </a:p>
        </p:txBody>
      </p:sp>
      <p:sp>
        <p:nvSpPr>
          <p:cNvPr id="727" name="Google Shape;727;p28"/>
          <p:cNvSpPr/>
          <p:nvPr/>
        </p:nvSpPr>
        <p:spPr>
          <a:xfrm>
            <a:off x="4000500" y="1571625"/>
            <a:ext cx="1085850"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server</a:t>
            </a:r>
            <a:endParaRPr sz="1050"/>
          </a:p>
        </p:txBody>
      </p:sp>
      <p:cxnSp>
        <p:nvCxnSpPr>
          <p:cNvPr id="728" name="Google Shape;728;p28"/>
          <p:cNvCxnSpPr>
            <a:stCxn id="729" idx="3"/>
          </p:cNvCxnSpPr>
          <p:nvPr/>
        </p:nvCxnSpPr>
        <p:spPr>
          <a:xfrm>
            <a:off x="2971744" y="2371725"/>
            <a:ext cx="1028700" cy="0"/>
          </a:xfrm>
          <a:prstGeom prst="straightConnector1">
            <a:avLst/>
          </a:prstGeom>
          <a:noFill/>
          <a:ln w="28575" cap="flat" cmpd="sng">
            <a:solidFill>
              <a:srgbClr val="4A7DBA"/>
            </a:solidFill>
            <a:prstDash val="solid"/>
            <a:round/>
            <a:headEnd type="stealth" w="med" len="med"/>
            <a:tailEnd type="stealth" w="med" len="med"/>
          </a:ln>
        </p:spPr>
      </p:cxnSp>
      <p:sp>
        <p:nvSpPr>
          <p:cNvPr id="730" name="Google Shape;730;p28"/>
          <p:cNvSpPr txBox="1"/>
          <p:nvPr/>
        </p:nvSpPr>
        <p:spPr>
          <a:xfrm>
            <a:off x="5486399" y="1824424"/>
            <a:ext cx="263534" cy="276969"/>
          </a:xfrm>
          <a:prstGeom prst="rect">
            <a:avLst/>
          </a:prstGeom>
          <a:noFill/>
          <a:ln w="9525" cap="flat" cmpd="sng">
            <a:solidFill>
              <a:srgbClr val="395E89"/>
            </a:solidFill>
            <a:prstDash val="solid"/>
            <a:round/>
            <a:headEnd type="none" w="sm" len="sm"/>
            <a:tailEnd type="none" w="sm" len="sm"/>
          </a:ln>
        </p:spPr>
        <p:txBody>
          <a:bodyPr spcFirstLastPara="1" wrap="square" lIns="68569" tIns="34275" rIns="68569" bIns="34275" anchor="t" anchorCtr="0">
            <a:spAutoFit/>
          </a:bodyPr>
          <a:lstStyle/>
          <a:p>
            <a:r>
              <a:rPr lang="en-US" sz="1350" b="1">
                <a:solidFill>
                  <a:schemeClr val="dk1"/>
                </a:solidFill>
              </a:rPr>
              <a:t>R</a:t>
            </a:r>
            <a:endParaRPr sz="1050"/>
          </a:p>
        </p:txBody>
      </p:sp>
      <p:sp>
        <p:nvSpPr>
          <p:cNvPr id="731" name="Google Shape;731;p28"/>
          <p:cNvSpPr/>
          <p:nvPr/>
        </p:nvSpPr>
        <p:spPr>
          <a:xfrm>
            <a:off x="1775006" y="1571625"/>
            <a:ext cx="1196775" cy="1600200"/>
          </a:xfrm>
          <a:prstGeom prst="rect">
            <a:avLst/>
          </a:prstGeom>
          <a:solidFill>
            <a:srgbClr val="938953">
              <a:alpha val="52940"/>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browser</a:t>
            </a:r>
            <a:endParaRPr sz="1050"/>
          </a:p>
        </p:txBody>
      </p:sp>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1362393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29"/>
          <p:cNvSpPr/>
          <p:nvPr/>
        </p:nvSpPr>
        <p:spPr>
          <a:xfrm>
            <a:off x="1485900" y="914400"/>
            <a:ext cx="188595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37" name="Google Shape;737;p29"/>
          <p:cNvSpPr txBox="1"/>
          <p:nvPr/>
        </p:nvSpPr>
        <p:spPr>
          <a:xfrm>
            <a:off x="1927974" y="3993847"/>
            <a:ext cx="887503"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Client</a:t>
            </a:r>
            <a:endParaRPr sz="1050"/>
          </a:p>
        </p:txBody>
      </p:sp>
      <p:sp>
        <p:nvSpPr>
          <p:cNvPr id="738" name="Google Shape;738;p29"/>
          <p:cNvSpPr/>
          <p:nvPr/>
        </p:nvSpPr>
        <p:spPr>
          <a:xfrm>
            <a:off x="3829050" y="914400"/>
            <a:ext cx="388620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39" name="Google Shape;739;p29"/>
          <p:cNvSpPr txBox="1"/>
          <p:nvPr/>
        </p:nvSpPr>
        <p:spPr>
          <a:xfrm>
            <a:off x="5283314" y="3993847"/>
            <a:ext cx="977672"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Server</a:t>
            </a:r>
            <a:endParaRPr sz="1050"/>
          </a:p>
        </p:txBody>
      </p:sp>
      <p:sp>
        <p:nvSpPr>
          <p:cNvPr id="740" name="Google Shape;740;p29"/>
          <p:cNvSpPr/>
          <p:nvPr/>
        </p:nvSpPr>
        <p:spPr>
          <a:xfrm>
            <a:off x="4000500" y="1571625"/>
            <a:ext cx="1085850"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server</a:t>
            </a:r>
            <a:endParaRPr sz="1050"/>
          </a:p>
        </p:txBody>
      </p:sp>
      <p:cxnSp>
        <p:nvCxnSpPr>
          <p:cNvPr id="741" name="Google Shape;741;p29"/>
          <p:cNvCxnSpPr>
            <a:stCxn id="742" idx="3"/>
          </p:cNvCxnSpPr>
          <p:nvPr/>
        </p:nvCxnSpPr>
        <p:spPr>
          <a:xfrm>
            <a:off x="2971800" y="2371725"/>
            <a:ext cx="1028700" cy="0"/>
          </a:xfrm>
          <a:prstGeom prst="straightConnector1">
            <a:avLst/>
          </a:prstGeom>
          <a:noFill/>
          <a:ln w="28575" cap="flat" cmpd="sng">
            <a:solidFill>
              <a:srgbClr val="4A7DBA"/>
            </a:solidFill>
            <a:prstDash val="solid"/>
            <a:round/>
            <a:headEnd type="stealth" w="med" len="med"/>
            <a:tailEnd type="stealth" w="med" len="med"/>
          </a:ln>
        </p:spPr>
      </p:cxnSp>
      <p:sp>
        <p:nvSpPr>
          <p:cNvPr id="743" name="Google Shape;743;p29"/>
          <p:cNvSpPr txBox="1"/>
          <p:nvPr/>
        </p:nvSpPr>
        <p:spPr>
          <a:xfrm>
            <a:off x="5921782" y="2244169"/>
            <a:ext cx="282150" cy="276969"/>
          </a:xfrm>
          <a:prstGeom prst="rect">
            <a:avLst/>
          </a:prstGeom>
          <a:noFill/>
          <a:ln w="9525" cap="flat" cmpd="sng">
            <a:solidFill>
              <a:srgbClr val="395E89"/>
            </a:solidFill>
            <a:prstDash val="solid"/>
            <a:round/>
            <a:headEnd type="none" w="sm" len="sm"/>
            <a:tailEnd type="none" w="sm" len="sm"/>
          </a:ln>
        </p:spPr>
        <p:txBody>
          <a:bodyPr spcFirstLastPara="1" wrap="square" lIns="68569" tIns="34275" rIns="68569" bIns="34275" anchor="t" anchorCtr="0">
            <a:spAutoFit/>
          </a:bodyPr>
          <a:lstStyle/>
          <a:p>
            <a:r>
              <a:rPr lang="en-US" sz="1350" b="1">
                <a:solidFill>
                  <a:schemeClr val="dk1"/>
                </a:solidFill>
              </a:rPr>
              <a:t>R</a:t>
            </a:r>
            <a:endParaRPr sz="1050"/>
          </a:p>
        </p:txBody>
      </p:sp>
      <p:cxnSp>
        <p:nvCxnSpPr>
          <p:cNvPr id="744" name="Google Shape;744;p29"/>
          <p:cNvCxnSpPr/>
          <p:nvPr/>
        </p:nvCxnSpPr>
        <p:spPr>
          <a:xfrm>
            <a:off x="5086351" y="2371733"/>
            <a:ext cx="757800" cy="0"/>
          </a:xfrm>
          <a:prstGeom prst="straightConnector1">
            <a:avLst/>
          </a:prstGeom>
          <a:noFill/>
          <a:ln w="28575" cap="flat" cmpd="sng">
            <a:solidFill>
              <a:srgbClr val="4A7DBA"/>
            </a:solidFill>
            <a:prstDash val="solid"/>
            <a:round/>
            <a:headEnd type="stealth" w="med" len="med"/>
            <a:tailEnd type="stealth" w="med" len="med"/>
          </a:ln>
        </p:spPr>
      </p:cxnSp>
      <p:sp>
        <p:nvSpPr>
          <p:cNvPr id="745" name="Google Shape;745;p29"/>
          <p:cNvSpPr/>
          <p:nvPr/>
        </p:nvSpPr>
        <p:spPr>
          <a:xfrm>
            <a:off x="1775006" y="1571625"/>
            <a:ext cx="1196775" cy="1600200"/>
          </a:xfrm>
          <a:prstGeom prst="rect">
            <a:avLst/>
          </a:prstGeom>
          <a:solidFill>
            <a:srgbClr val="938953">
              <a:alpha val="52940"/>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browser</a:t>
            </a:r>
            <a:endParaRPr sz="1050"/>
          </a:p>
        </p:txBody>
      </p:sp>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897889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750" name="Google Shape;750;p31"/>
          <p:cNvPicPr preferRelativeResize="0"/>
          <p:nvPr/>
        </p:nvPicPr>
        <p:blipFill rotWithShape="1">
          <a:blip r:embed="rId3">
            <a:alphaModFix/>
          </a:blip>
          <a:srcRect/>
          <a:stretch/>
        </p:blipFill>
        <p:spPr>
          <a:xfrm>
            <a:off x="228600" y="453625"/>
            <a:ext cx="8301572" cy="4169400"/>
          </a:xfrm>
          <a:prstGeom prst="rect">
            <a:avLst/>
          </a:prstGeom>
          <a:noFill/>
          <a:ln>
            <a:noFill/>
          </a:ln>
        </p:spPr>
      </p:pic>
      <p:sp>
        <p:nvSpPr>
          <p:cNvPr id="2" name="Titre 1"/>
          <p:cNvSpPr>
            <a:spLocks noGrp="1"/>
          </p:cNvSpPr>
          <p:nvPr>
            <p:ph type="title"/>
          </p:nvPr>
        </p:nvSpPr>
        <p:spPr>
          <a:xfrm>
            <a:off x="0" y="-1895"/>
            <a:ext cx="9144000" cy="346500"/>
          </a:xfrm>
        </p:spPr>
        <p:txBody>
          <a:bodyPr/>
          <a:lstStyle/>
          <a:p>
            <a:endParaRPr lang="fr-FR"/>
          </a:p>
        </p:txBody>
      </p:sp>
      <p:sp>
        <p:nvSpPr>
          <p:cNvPr id="3" name="Espace réservé du texte 2"/>
          <p:cNvSpPr>
            <a:spLocks noGrp="1"/>
          </p:cNvSpPr>
          <p:nvPr>
            <p:ph type="body" idx="1"/>
          </p:nvPr>
        </p:nvSpPr>
        <p:spPr/>
        <p:txBody>
          <a:bodyPr/>
          <a:lstStyle/>
          <a:p>
            <a:endParaRPr lang="fr-FR" dirty="0"/>
          </a:p>
        </p:txBody>
      </p:sp>
      <p:sp>
        <p:nvSpPr>
          <p:cNvPr id="8" name="Google Shape;681;g5d52f05d1e_3_25"/>
          <p:cNvSpPr txBox="1"/>
          <p:nvPr/>
        </p:nvSpPr>
        <p:spPr>
          <a:xfrm>
            <a:off x="6164580" y="352777"/>
            <a:ext cx="2956560" cy="232175"/>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lvl="0" algn="ctr"/>
            <a:r>
              <a:rPr lang="en-US" dirty="0">
                <a:latin typeface="Courier New" panose="02070309020205020404" pitchFamily="49" charset="0"/>
                <a:cs typeface="Courier New" panose="02070309020205020404" pitchFamily="49" charset="0"/>
              </a:rPr>
              <a:t>https://</a:t>
            </a:r>
            <a:r>
              <a:rPr lang="en-US" dirty="0" smtClean="0">
                <a:latin typeface="Courier New" panose="02070309020205020404" pitchFamily="49" charset="0"/>
                <a:cs typeface="Courier New" panose="02070309020205020404" pitchFamily="49" charset="0"/>
              </a:rPr>
              <a:t>shiny.rstudio.com/</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87312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756"/>
        <p:cNvGrpSpPr/>
        <p:nvPr/>
      </p:nvGrpSpPr>
      <p:grpSpPr>
        <a:xfrm>
          <a:off x="0" y="0"/>
          <a:ext cx="0" cy="0"/>
          <a:chOff x="0" y="0"/>
          <a:chExt cx="0" cy="0"/>
        </a:xfrm>
      </p:grpSpPr>
      <p:sp>
        <p:nvSpPr>
          <p:cNvPr id="757" name="Google Shape;757;p32"/>
          <p:cNvSpPr/>
          <p:nvPr/>
        </p:nvSpPr>
        <p:spPr>
          <a:xfrm>
            <a:off x="1485900" y="914400"/>
            <a:ext cx="188595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58" name="Google Shape;758;p32"/>
          <p:cNvSpPr txBox="1"/>
          <p:nvPr/>
        </p:nvSpPr>
        <p:spPr>
          <a:xfrm>
            <a:off x="1927974" y="3993847"/>
            <a:ext cx="887503"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Client</a:t>
            </a:r>
            <a:endParaRPr sz="1050"/>
          </a:p>
        </p:txBody>
      </p:sp>
      <p:sp>
        <p:nvSpPr>
          <p:cNvPr id="759" name="Google Shape;759;p32"/>
          <p:cNvSpPr/>
          <p:nvPr/>
        </p:nvSpPr>
        <p:spPr>
          <a:xfrm>
            <a:off x="1790194" y="1571625"/>
            <a:ext cx="1181700"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browser</a:t>
            </a:r>
            <a:endParaRPr sz="1050"/>
          </a:p>
        </p:txBody>
      </p:sp>
      <p:sp>
        <p:nvSpPr>
          <p:cNvPr id="760" name="Google Shape;760;p32"/>
          <p:cNvSpPr/>
          <p:nvPr/>
        </p:nvSpPr>
        <p:spPr>
          <a:xfrm>
            <a:off x="3829050" y="914400"/>
            <a:ext cx="388620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61" name="Google Shape;761;p32"/>
          <p:cNvSpPr txBox="1"/>
          <p:nvPr/>
        </p:nvSpPr>
        <p:spPr>
          <a:xfrm>
            <a:off x="5283314" y="3993847"/>
            <a:ext cx="977672"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Server</a:t>
            </a:r>
            <a:endParaRPr sz="1050"/>
          </a:p>
        </p:txBody>
      </p:sp>
      <p:sp>
        <p:nvSpPr>
          <p:cNvPr id="762" name="Google Shape;762;p32"/>
          <p:cNvSpPr/>
          <p:nvPr/>
        </p:nvSpPr>
        <p:spPr>
          <a:xfrm>
            <a:off x="4000500" y="1571625"/>
            <a:ext cx="1085850"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server</a:t>
            </a:r>
            <a:endParaRPr sz="1050"/>
          </a:p>
        </p:txBody>
      </p:sp>
      <p:cxnSp>
        <p:nvCxnSpPr>
          <p:cNvPr id="763" name="Google Shape;763;p32"/>
          <p:cNvCxnSpPr>
            <a:stCxn id="759" idx="3"/>
          </p:cNvCxnSpPr>
          <p:nvPr/>
        </p:nvCxnSpPr>
        <p:spPr>
          <a:xfrm>
            <a:off x="2971894" y="2371725"/>
            <a:ext cx="1028700" cy="0"/>
          </a:xfrm>
          <a:prstGeom prst="straightConnector1">
            <a:avLst/>
          </a:prstGeom>
          <a:noFill/>
          <a:ln w="28575" cap="flat" cmpd="sng">
            <a:solidFill>
              <a:srgbClr val="4A7DBA"/>
            </a:solidFill>
            <a:prstDash val="solid"/>
            <a:round/>
            <a:headEnd type="stealth" w="med" len="med"/>
            <a:tailEnd type="stealth" w="med" len="med"/>
          </a:ln>
        </p:spPr>
      </p:cxnSp>
      <p:sp>
        <p:nvSpPr>
          <p:cNvPr id="764" name="Google Shape;764;p32"/>
          <p:cNvSpPr txBox="1"/>
          <p:nvPr/>
        </p:nvSpPr>
        <p:spPr>
          <a:xfrm>
            <a:off x="5486400" y="1433125"/>
            <a:ext cx="952906" cy="276969"/>
          </a:xfrm>
          <a:prstGeom prst="rect">
            <a:avLst/>
          </a:prstGeom>
          <a:noFill/>
          <a:ln w="9525" cap="flat" cmpd="sng">
            <a:solidFill>
              <a:srgbClr val="395E89"/>
            </a:solidFill>
            <a:prstDash val="solid"/>
            <a:round/>
            <a:headEnd type="none" w="sm" len="sm"/>
            <a:tailEnd type="none" w="sm" len="sm"/>
          </a:ln>
        </p:spPr>
        <p:txBody>
          <a:bodyPr spcFirstLastPara="1" wrap="square" lIns="68569" tIns="34275" rIns="68569" bIns="34275" anchor="t" anchorCtr="0">
            <a:spAutoFit/>
          </a:bodyPr>
          <a:lstStyle/>
          <a:p>
            <a:r>
              <a:rPr lang="en-US" sz="1350" b="1">
                <a:solidFill>
                  <a:schemeClr val="dk1"/>
                </a:solidFill>
              </a:rPr>
              <a:t>Web page</a:t>
            </a:r>
            <a:endParaRPr sz="1050"/>
          </a:p>
        </p:txBody>
      </p:sp>
      <p:sp>
        <p:nvSpPr>
          <p:cNvPr id="765" name="Google Shape;765;p32"/>
          <p:cNvSpPr txBox="1"/>
          <p:nvPr/>
        </p:nvSpPr>
        <p:spPr>
          <a:xfrm>
            <a:off x="5486399" y="1824424"/>
            <a:ext cx="263534" cy="276969"/>
          </a:xfrm>
          <a:prstGeom prst="rect">
            <a:avLst/>
          </a:prstGeom>
          <a:noFill/>
          <a:ln w="9525" cap="flat" cmpd="sng">
            <a:solidFill>
              <a:srgbClr val="395E89"/>
            </a:solidFill>
            <a:prstDash val="solid"/>
            <a:round/>
            <a:headEnd type="none" w="sm" len="sm"/>
            <a:tailEnd type="none" w="sm" len="sm"/>
          </a:ln>
        </p:spPr>
        <p:txBody>
          <a:bodyPr spcFirstLastPara="1" wrap="square" lIns="68569" tIns="34275" rIns="68569" bIns="34275" anchor="t" anchorCtr="0">
            <a:spAutoFit/>
          </a:bodyPr>
          <a:lstStyle/>
          <a:p>
            <a:r>
              <a:rPr lang="en-US" sz="1350" b="1">
                <a:solidFill>
                  <a:schemeClr val="dk1"/>
                </a:solidFill>
              </a:rPr>
              <a:t>R</a:t>
            </a:r>
            <a:endParaRPr sz="1050"/>
          </a:p>
        </p:txBody>
      </p:sp>
      <p:sp>
        <p:nvSpPr>
          <p:cNvPr id="766" name="Google Shape;766;p32"/>
          <p:cNvSpPr txBox="1"/>
          <p:nvPr/>
        </p:nvSpPr>
        <p:spPr>
          <a:xfrm>
            <a:off x="5486399" y="2231173"/>
            <a:ext cx="1013739" cy="484718"/>
          </a:xfrm>
          <a:prstGeom prst="rect">
            <a:avLst/>
          </a:prstGeom>
          <a:noFill/>
          <a:ln w="9525" cap="flat" cmpd="sng">
            <a:solidFill>
              <a:srgbClr val="395E89"/>
            </a:solidFill>
            <a:prstDash val="solid"/>
            <a:round/>
            <a:headEnd type="none" w="sm" len="sm"/>
            <a:tailEnd type="none" w="sm" len="sm"/>
          </a:ln>
        </p:spPr>
        <p:txBody>
          <a:bodyPr spcFirstLastPara="1" wrap="square" lIns="68569" tIns="34275" rIns="68569" bIns="34275" anchor="t" anchorCtr="0">
            <a:spAutoFit/>
          </a:bodyPr>
          <a:lstStyle/>
          <a:p>
            <a:r>
              <a:rPr lang="en-US" sz="1350" b="1">
                <a:solidFill>
                  <a:schemeClr val="dk1"/>
                </a:solidFill>
              </a:rPr>
              <a:t>Web</a:t>
            </a:r>
            <a:endParaRPr sz="1050"/>
          </a:p>
          <a:p>
            <a:r>
              <a:rPr lang="en-US" sz="1350" b="1">
                <a:solidFill>
                  <a:schemeClr val="dk1"/>
                </a:solidFill>
              </a:rPr>
              <a:t>framework</a:t>
            </a:r>
            <a:endParaRPr sz="1050"/>
          </a:p>
        </p:txBody>
      </p:sp>
      <p:sp>
        <p:nvSpPr>
          <p:cNvPr id="767" name="Google Shape;767;p32"/>
          <p:cNvSpPr txBox="1"/>
          <p:nvPr/>
        </p:nvSpPr>
        <p:spPr>
          <a:xfrm>
            <a:off x="7258050" y="2335046"/>
            <a:ext cx="263534" cy="276969"/>
          </a:xfrm>
          <a:prstGeom prst="rect">
            <a:avLst/>
          </a:prstGeom>
          <a:noFill/>
          <a:ln w="9525" cap="flat" cmpd="sng">
            <a:solidFill>
              <a:srgbClr val="395E89"/>
            </a:solidFill>
            <a:prstDash val="solid"/>
            <a:round/>
            <a:headEnd type="none" w="sm" len="sm"/>
            <a:tailEnd type="none" w="sm" len="sm"/>
          </a:ln>
        </p:spPr>
        <p:txBody>
          <a:bodyPr spcFirstLastPara="1" wrap="square" lIns="68569" tIns="34275" rIns="68569" bIns="34275" anchor="t" anchorCtr="0">
            <a:spAutoFit/>
          </a:bodyPr>
          <a:lstStyle/>
          <a:p>
            <a:r>
              <a:rPr lang="en-US" sz="1350" b="1">
                <a:solidFill>
                  <a:schemeClr val="dk1"/>
                </a:solidFill>
              </a:rPr>
              <a:t>R</a:t>
            </a:r>
            <a:endParaRPr sz="1050"/>
          </a:p>
        </p:txBody>
      </p:sp>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3712393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33"/>
          <p:cNvSpPr/>
          <p:nvPr/>
        </p:nvSpPr>
        <p:spPr>
          <a:xfrm>
            <a:off x="1485900" y="914400"/>
            <a:ext cx="188595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73" name="Google Shape;773;p33"/>
          <p:cNvSpPr txBox="1"/>
          <p:nvPr/>
        </p:nvSpPr>
        <p:spPr>
          <a:xfrm>
            <a:off x="1927974" y="3993847"/>
            <a:ext cx="887503"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Client</a:t>
            </a:r>
            <a:endParaRPr sz="1050"/>
          </a:p>
        </p:txBody>
      </p:sp>
      <p:sp>
        <p:nvSpPr>
          <p:cNvPr id="774" name="Google Shape;774;p33"/>
          <p:cNvSpPr/>
          <p:nvPr/>
        </p:nvSpPr>
        <p:spPr>
          <a:xfrm>
            <a:off x="1783080" y="1571625"/>
            <a:ext cx="1188738"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browser</a:t>
            </a:r>
            <a:endParaRPr sz="1050"/>
          </a:p>
        </p:txBody>
      </p:sp>
      <p:sp>
        <p:nvSpPr>
          <p:cNvPr id="775" name="Google Shape;775;p33"/>
          <p:cNvSpPr/>
          <p:nvPr/>
        </p:nvSpPr>
        <p:spPr>
          <a:xfrm>
            <a:off x="3829050" y="914400"/>
            <a:ext cx="388620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76" name="Google Shape;776;p33"/>
          <p:cNvSpPr txBox="1"/>
          <p:nvPr/>
        </p:nvSpPr>
        <p:spPr>
          <a:xfrm>
            <a:off x="5283314" y="3993847"/>
            <a:ext cx="977672"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Server</a:t>
            </a:r>
            <a:endParaRPr sz="1050"/>
          </a:p>
        </p:txBody>
      </p:sp>
      <p:sp>
        <p:nvSpPr>
          <p:cNvPr id="777" name="Google Shape;777;p33"/>
          <p:cNvSpPr/>
          <p:nvPr/>
        </p:nvSpPr>
        <p:spPr>
          <a:xfrm>
            <a:off x="4000500" y="1571625"/>
            <a:ext cx="3442950" cy="1600200"/>
          </a:xfrm>
          <a:prstGeom prst="rect">
            <a:avLst/>
          </a:prstGeom>
          <a:solidFill>
            <a:srgbClr val="9900FF"/>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Shiny</a:t>
            </a:r>
            <a:endParaRPr sz="1050"/>
          </a:p>
        </p:txBody>
      </p:sp>
      <p:cxnSp>
        <p:nvCxnSpPr>
          <p:cNvPr id="778" name="Google Shape;778;p33"/>
          <p:cNvCxnSpPr>
            <a:stCxn id="774" idx="3"/>
          </p:cNvCxnSpPr>
          <p:nvPr/>
        </p:nvCxnSpPr>
        <p:spPr>
          <a:xfrm>
            <a:off x="2971818" y="2371725"/>
            <a:ext cx="1028701" cy="0"/>
          </a:xfrm>
          <a:prstGeom prst="straightConnector1">
            <a:avLst/>
          </a:prstGeom>
          <a:noFill/>
          <a:ln w="28575" cap="flat" cmpd="sng">
            <a:solidFill>
              <a:srgbClr val="4A7DBA"/>
            </a:solidFill>
            <a:prstDash val="solid"/>
            <a:round/>
            <a:headEnd type="stealth" w="med" len="med"/>
            <a:tailEnd type="stealth" w="med" len="med"/>
          </a:ln>
        </p:spPr>
      </p:cxnSp>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583326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 Shiny - </a:t>
            </a:r>
            <a:r>
              <a:rPr lang="fr-FR" dirty="0" err="1"/>
              <a:t>RStudio</a:t>
            </a:r>
            <a:endParaRPr lang="fr-FR" dirty="0"/>
          </a:p>
        </p:txBody>
      </p:sp>
      <p:sp>
        <p:nvSpPr>
          <p:cNvPr id="3" name="Espace réservé du texte 2"/>
          <p:cNvSpPr>
            <a:spLocks noGrp="1"/>
          </p:cNvSpPr>
          <p:nvPr>
            <p:ph type="body" idx="1"/>
          </p:nvPr>
        </p:nvSpPr>
        <p:spPr/>
        <p:txBody>
          <a:bodyPr/>
          <a:lstStyle/>
          <a:p>
            <a:r>
              <a:rPr lang="en-US" sz="2400" dirty="0" smtClean="0"/>
              <a:t>“Shiny </a:t>
            </a:r>
            <a:r>
              <a:rPr lang="en-US" sz="2400" dirty="0"/>
              <a:t>is an R package that makes it easy to build interactive web apps straight from R.</a:t>
            </a:r>
          </a:p>
          <a:p>
            <a:endParaRPr lang="en-US" sz="2400" dirty="0"/>
          </a:p>
          <a:p>
            <a:r>
              <a:rPr lang="en-US" sz="2400" dirty="0" smtClean="0"/>
              <a:t>You </a:t>
            </a:r>
            <a:r>
              <a:rPr lang="en-US" sz="2400" dirty="0"/>
              <a:t>can host standalone apps on a webpage or embed them in R Markdown documents or build dashboards.</a:t>
            </a:r>
          </a:p>
          <a:p>
            <a:endParaRPr lang="en-US" sz="2400" dirty="0"/>
          </a:p>
          <a:p>
            <a:r>
              <a:rPr lang="en-US" sz="2400" dirty="0" smtClean="0"/>
              <a:t>You </a:t>
            </a:r>
            <a:r>
              <a:rPr lang="en-US" sz="2400" dirty="0"/>
              <a:t>can also extend your Shiny apps with CSS themes, </a:t>
            </a:r>
            <a:r>
              <a:rPr lang="en-US" sz="2400" dirty="0" err="1"/>
              <a:t>htmlwidgets</a:t>
            </a:r>
            <a:r>
              <a:rPr lang="en-US" sz="2400" dirty="0"/>
              <a:t>, and JavaScript </a:t>
            </a:r>
            <a:r>
              <a:rPr lang="en-US" sz="2400" dirty="0" smtClean="0"/>
              <a:t>actions.”</a:t>
            </a:r>
            <a:endParaRPr lang="en-US" sz="2400" dirty="0"/>
          </a:p>
          <a:p>
            <a:endParaRPr lang="fr-FR" sz="2400" dirty="0"/>
          </a:p>
        </p:txBody>
      </p:sp>
    </p:spTree>
    <p:extLst>
      <p:ext uri="{BB962C8B-B14F-4D97-AF65-F5344CB8AC3E}">
        <p14:creationId xmlns:p14="http://schemas.microsoft.com/office/powerpoint/2010/main" val="2935997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Shiny </a:t>
            </a:r>
            <a:r>
              <a:rPr lang="fr-FR" dirty="0" err="1"/>
              <a:t>advantages</a:t>
            </a:r>
            <a:endParaRPr lang="fr-FR" dirty="0"/>
          </a:p>
        </p:txBody>
      </p:sp>
      <p:sp>
        <p:nvSpPr>
          <p:cNvPr id="3" name="Espace réservé du texte 2"/>
          <p:cNvSpPr>
            <a:spLocks noGrp="1"/>
          </p:cNvSpPr>
          <p:nvPr>
            <p:ph type="body" idx="1"/>
          </p:nvPr>
        </p:nvSpPr>
        <p:spPr/>
        <p:txBody>
          <a:bodyPr/>
          <a:lstStyle/>
          <a:p>
            <a:r>
              <a:rPr lang="en-US" dirty="0"/>
              <a:t>For R developers</a:t>
            </a:r>
          </a:p>
          <a:p>
            <a:pPr lvl="1"/>
            <a:r>
              <a:rPr lang="en-US" dirty="0"/>
              <a:t>Easy distribution via only a web address</a:t>
            </a:r>
          </a:p>
          <a:p>
            <a:pPr lvl="1"/>
            <a:r>
              <a:rPr lang="en-US" dirty="0"/>
              <a:t>Save time, focus on advanced questions</a:t>
            </a:r>
          </a:p>
          <a:p>
            <a:pPr lvl="1"/>
            <a:r>
              <a:rPr lang="en-US" dirty="0"/>
              <a:t>Make work </a:t>
            </a:r>
            <a:r>
              <a:rPr lang="en-US" dirty="0" err="1"/>
              <a:t>valorisation</a:t>
            </a:r>
            <a:r>
              <a:rPr lang="en-US" dirty="0"/>
              <a:t> and code publication easier</a:t>
            </a:r>
          </a:p>
          <a:p>
            <a:pPr lvl="1"/>
            <a:r>
              <a:rPr lang="en-US" dirty="0"/>
              <a:t>Reproducibility</a:t>
            </a:r>
          </a:p>
          <a:p>
            <a:endParaRPr lang="en-US" dirty="0"/>
          </a:p>
          <a:p>
            <a:r>
              <a:rPr lang="en-US" dirty="0"/>
              <a:t>For users</a:t>
            </a:r>
          </a:p>
          <a:p>
            <a:pPr lvl="1"/>
            <a:r>
              <a:rPr lang="en-US" dirty="0"/>
              <a:t>no line command </a:t>
            </a:r>
          </a:p>
          <a:p>
            <a:pPr lvl="1"/>
            <a:r>
              <a:rPr lang="en-US" dirty="0"/>
              <a:t>no install R/library</a:t>
            </a:r>
          </a:p>
          <a:p>
            <a:pPr lvl="1"/>
            <a:r>
              <a:rPr lang="en-US" dirty="0"/>
              <a:t>no update, package issues</a:t>
            </a:r>
          </a:p>
          <a:p>
            <a:pPr lvl="1"/>
            <a:r>
              <a:rPr lang="en-US" dirty="0"/>
              <a:t>Become autonomous for personal data exploration/analysis</a:t>
            </a:r>
          </a:p>
          <a:p>
            <a:endParaRPr lang="fr-FR" dirty="0"/>
          </a:p>
        </p:txBody>
      </p:sp>
    </p:spTree>
    <p:extLst>
      <p:ext uri="{BB962C8B-B14F-4D97-AF65-F5344CB8AC3E}">
        <p14:creationId xmlns:p14="http://schemas.microsoft.com/office/powerpoint/2010/main" val="2038414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p:txBody>
          <a:bodyPr/>
          <a:lstStyle/>
          <a:p>
            <a:pPr lvl="0"/>
            <a:r>
              <a:rPr lang="fr-FR" smtClean="0"/>
              <a:t>Tour de table</a:t>
            </a:r>
            <a:endParaRPr lang="fr-FR"/>
          </a:p>
        </p:txBody>
      </p:sp>
      <p:sp>
        <p:nvSpPr>
          <p:cNvPr id="140" name="Google Shape;140;p22"/>
          <p:cNvSpPr txBox="1">
            <a:spLocks noGrp="1"/>
          </p:cNvSpPr>
          <p:nvPr>
            <p:ph type="body" idx="1"/>
          </p:nvPr>
        </p:nvSpPr>
        <p:spPr/>
        <p:txBody>
          <a:bodyPr anchor="ctr"/>
          <a:lstStyle/>
          <a:p>
            <a:pPr lvl="0"/>
            <a:r>
              <a:rPr lang="fr-FR" sz="2800" dirty="0" smtClean="0"/>
              <a:t>Vous ? Votre équipe / unité ?</a:t>
            </a:r>
          </a:p>
          <a:p>
            <a:pPr lvl="0"/>
            <a:endParaRPr lang="fr-FR" sz="2800" dirty="0" smtClean="0"/>
          </a:p>
          <a:p>
            <a:pPr lvl="0"/>
            <a:r>
              <a:rPr lang="fr-FR" sz="2800" dirty="0" smtClean="0"/>
              <a:t>Votre première expérience de Shiny ?</a:t>
            </a:r>
          </a:p>
          <a:p>
            <a:pPr lvl="0"/>
            <a:endParaRPr lang="fr-FR" sz="2800" dirty="0" smtClean="0"/>
          </a:p>
          <a:p>
            <a:pPr lvl="0"/>
            <a:r>
              <a:rPr lang="fr-FR" sz="2800" dirty="0" smtClean="0"/>
              <a:t>Vos attentes ?</a:t>
            </a:r>
            <a:endParaRPr lang="fr-FR" sz="2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Documentation on Shiny</a:t>
            </a:r>
          </a:p>
        </p:txBody>
      </p:sp>
      <p:sp>
        <p:nvSpPr>
          <p:cNvPr id="3" name="Espace réservé du texte 2"/>
          <p:cNvSpPr>
            <a:spLocks noGrp="1"/>
          </p:cNvSpPr>
          <p:nvPr>
            <p:ph type="body" idx="1"/>
          </p:nvPr>
        </p:nvSpPr>
        <p:spPr/>
        <p:txBody>
          <a:bodyPr/>
          <a:lstStyle/>
          <a:p>
            <a:endParaRPr lang="fr-FR"/>
          </a:p>
        </p:txBody>
      </p:sp>
      <p:pic>
        <p:nvPicPr>
          <p:cNvPr id="4" name="Google Shape;811;p35"/>
          <p:cNvPicPr preferRelativeResize="0">
            <a:picLocks/>
          </p:cNvPicPr>
          <p:nvPr/>
        </p:nvPicPr>
        <p:blipFill rotWithShape="1">
          <a:blip r:embed="rId2">
            <a:alphaModFix/>
          </a:blip>
          <a:srcRect l="11483" t="18852" r="8424" b="1463"/>
          <a:stretch/>
        </p:blipFill>
        <p:spPr>
          <a:xfrm>
            <a:off x="833585" y="453625"/>
            <a:ext cx="7464595" cy="4175401"/>
          </a:xfrm>
          <a:prstGeom prst="rect">
            <a:avLst/>
          </a:prstGeom>
          <a:noFill/>
          <a:ln>
            <a:noFill/>
          </a:ln>
        </p:spPr>
      </p:pic>
      <p:sp>
        <p:nvSpPr>
          <p:cNvPr id="6" name="Google Shape;681;g5d52f05d1e_3_25"/>
          <p:cNvSpPr txBox="1"/>
          <p:nvPr/>
        </p:nvSpPr>
        <p:spPr>
          <a:xfrm>
            <a:off x="5189220" y="352777"/>
            <a:ext cx="3931920" cy="232175"/>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lvl="0" algn="ctr"/>
            <a:r>
              <a:rPr lang="en-US" dirty="0">
                <a:latin typeface="Courier New" panose="02070309020205020404" pitchFamily="49" charset="0"/>
                <a:cs typeface="Courier New" panose="02070309020205020404" pitchFamily="49" charset="0"/>
              </a:rPr>
              <a:t>https://</a:t>
            </a:r>
            <a:r>
              <a:rPr lang="en-US" dirty="0" smtClean="0">
                <a:latin typeface="Courier New" panose="02070309020205020404" pitchFamily="49" charset="0"/>
                <a:cs typeface="Courier New" panose="02070309020205020404" pitchFamily="49" charset="0"/>
              </a:rPr>
              <a:t>shiny.rstudio.com/tutorial/</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27737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Examples</a:t>
            </a:r>
            <a:r>
              <a:rPr lang="fr-FR" dirty="0"/>
              <a:t> of Shiny </a:t>
            </a:r>
            <a:r>
              <a:rPr lang="fr-FR" dirty="0" err="1"/>
              <a:t>apps</a:t>
            </a:r>
            <a:endParaRPr lang="fr-FR" dirty="0"/>
          </a:p>
        </p:txBody>
      </p:sp>
      <p:sp>
        <p:nvSpPr>
          <p:cNvPr id="3" name="Espace réservé du texte 2"/>
          <p:cNvSpPr>
            <a:spLocks noGrp="1"/>
          </p:cNvSpPr>
          <p:nvPr>
            <p:ph type="body" idx="1"/>
          </p:nvPr>
        </p:nvSpPr>
        <p:spPr/>
        <p:txBody>
          <a:bodyPr/>
          <a:lstStyle/>
          <a:p>
            <a:endParaRPr lang="fr-FR" dirty="0"/>
          </a:p>
        </p:txBody>
      </p:sp>
      <p:pic>
        <p:nvPicPr>
          <p:cNvPr id="4" name="Google Shape;824;p38"/>
          <p:cNvPicPr preferRelativeResize="0"/>
          <p:nvPr/>
        </p:nvPicPr>
        <p:blipFill rotWithShape="1">
          <a:blip r:embed="rId2">
            <a:alphaModFix/>
          </a:blip>
          <a:srcRect/>
          <a:stretch/>
        </p:blipFill>
        <p:spPr>
          <a:xfrm>
            <a:off x="1249298" y="453625"/>
            <a:ext cx="6645403" cy="4169400"/>
          </a:xfrm>
          <a:prstGeom prst="rect">
            <a:avLst/>
          </a:prstGeom>
          <a:noFill/>
          <a:ln>
            <a:noFill/>
          </a:ln>
        </p:spPr>
      </p:pic>
      <p:sp>
        <p:nvSpPr>
          <p:cNvPr id="6" name="Google Shape;681;g5d52f05d1e_3_25"/>
          <p:cNvSpPr txBox="1"/>
          <p:nvPr/>
        </p:nvSpPr>
        <p:spPr>
          <a:xfrm>
            <a:off x="5288280" y="352777"/>
            <a:ext cx="3832860" cy="232175"/>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lvl="0" algn="ctr"/>
            <a:r>
              <a:rPr lang="en-US" dirty="0">
                <a:latin typeface="Courier New" panose="02070309020205020404" pitchFamily="49" charset="0"/>
                <a:cs typeface="Courier New" panose="02070309020205020404" pitchFamily="49" charset="0"/>
              </a:rPr>
              <a:t>https://shiny.rstudio.com/gallery/</a:t>
            </a:r>
          </a:p>
        </p:txBody>
      </p:sp>
    </p:spTree>
    <p:extLst>
      <p:ext uri="{BB962C8B-B14F-4D97-AF65-F5344CB8AC3E}">
        <p14:creationId xmlns:p14="http://schemas.microsoft.com/office/powerpoint/2010/main" val="2417393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Example</a:t>
            </a:r>
            <a:r>
              <a:rPr lang="fr-FR" dirty="0"/>
              <a:t> of Shiny </a:t>
            </a:r>
            <a:r>
              <a:rPr lang="fr-FR" dirty="0" smtClean="0"/>
              <a:t>applications – </a:t>
            </a:r>
            <a:r>
              <a:rPr lang="fr-FR" dirty="0" err="1" smtClean="0"/>
              <a:t>iSEE</a:t>
            </a:r>
            <a:r>
              <a:rPr lang="fr-FR" dirty="0" smtClean="0"/>
              <a:t> </a:t>
            </a:r>
            <a:endParaRPr lang="fr-FR" dirty="0"/>
          </a:p>
        </p:txBody>
      </p:sp>
      <p:sp>
        <p:nvSpPr>
          <p:cNvPr id="3" name="Espace réservé du texte 2"/>
          <p:cNvSpPr>
            <a:spLocks noGrp="1"/>
          </p:cNvSpPr>
          <p:nvPr>
            <p:ph type="body" idx="1"/>
          </p:nvPr>
        </p:nvSpPr>
        <p:spPr/>
        <p:txBody>
          <a:bodyPr/>
          <a:lstStyle/>
          <a:p>
            <a:endParaRPr lang="fr-FR"/>
          </a:p>
        </p:txBody>
      </p:sp>
      <p:pic>
        <p:nvPicPr>
          <p:cNvPr id="4" name="Image 3" descr="Demonstrating iSEE on the Allen scRNA-seq data - Mozilla Firefo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480" y="453625"/>
            <a:ext cx="6671040" cy="4169400"/>
          </a:xfrm>
          <a:prstGeom prst="rect">
            <a:avLst/>
          </a:prstGeom>
        </p:spPr>
      </p:pic>
      <p:sp>
        <p:nvSpPr>
          <p:cNvPr id="5" name="Google Shape;681;g5d52f05d1e_3_25"/>
          <p:cNvSpPr txBox="1"/>
          <p:nvPr/>
        </p:nvSpPr>
        <p:spPr>
          <a:xfrm>
            <a:off x="4130039" y="352777"/>
            <a:ext cx="4991101" cy="232175"/>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lvl="0" algn="ctr"/>
            <a:r>
              <a:rPr lang="en-US" dirty="0">
                <a:latin typeface="Courier New" panose="02070309020205020404" pitchFamily="49" charset="0"/>
                <a:cs typeface="Courier New" panose="02070309020205020404" pitchFamily="49" charset="0"/>
              </a:rPr>
              <a:t>https://marionilab.cruk.cam.ac.uk/iSEE_allen</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31255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Example</a:t>
            </a:r>
            <a:r>
              <a:rPr lang="fr-FR" dirty="0"/>
              <a:t> of Shiny </a:t>
            </a:r>
            <a:r>
              <a:rPr lang="fr-FR" dirty="0" smtClean="0"/>
              <a:t>applications –  </a:t>
            </a:r>
            <a:endParaRPr lang="fr-FR" dirty="0"/>
          </a:p>
        </p:txBody>
      </p:sp>
      <p:sp>
        <p:nvSpPr>
          <p:cNvPr id="3" name="Espace réservé du texte 2"/>
          <p:cNvSpPr>
            <a:spLocks noGrp="1"/>
          </p:cNvSpPr>
          <p:nvPr>
            <p:ph type="body" idx="1"/>
          </p:nvPr>
        </p:nvSpPr>
        <p:spPr/>
        <p:txBody>
          <a:bodyPr/>
          <a:lstStyle/>
          <a:p>
            <a:r>
              <a:rPr lang="fr-FR" dirty="0" smtClean="0">
                <a:solidFill>
                  <a:srgbClr val="FF0000"/>
                </a:solidFill>
              </a:rPr>
              <a:t>Biostats and Bioinfo applications → TODO</a:t>
            </a:r>
          </a:p>
          <a:p>
            <a:endParaRPr lang="fr-FR" dirty="0"/>
          </a:p>
        </p:txBody>
      </p:sp>
      <p:sp>
        <p:nvSpPr>
          <p:cNvPr id="5" name="Google Shape;681;g5d52f05d1e_3_25"/>
          <p:cNvSpPr txBox="1"/>
          <p:nvPr/>
        </p:nvSpPr>
        <p:spPr>
          <a:xfrm>
            <a:off x="4130039" y="352777"/>
            <a:ext cx="4991101" cy="232175"/>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lvl="0" algn="ctr"/>
            <a:r>
              <a:rPr lang="en-US" dirty="0">
                <a:latin typeface="Courier New" panose="02070309020205020404" pitchFamily="49" charset="0"/>
                <a:cs typeface="Courier New" panose="02070309020205020404" pitchFamily="49" charset="0"/>
              </a:rPr>
              <a:t>https</a:t>
            </a:r>
            <a:r>
              <a:rPr lang="en-US" dirty="0" smtClean="0">
                <a:latin typeface="Courier New" panose="02070309020205020404" pitchFamily="49" charset="0"/>
                <a:cs typeface="Courier New" panose="02070309020205020404" pitchFamily="49" charset="0"/>
              </a:rPr>
              <a:t>://xxxx/</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199981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How to start with </a:t>
            </a:r>
            <a:r>
              <a:rPr lang="en-US" dirty="0" smtClean="0"/>
              <a:t>Shiny ?</a:t>
            </a:r>
            <a:endParaRPr lang="fr-FR" dirty="0"/>
          </a:p>
        </p:txBody>
      </p:sp>
      <p:sp>
        <p:nvSpPr>
          <p:cNvPr id="4" name="Google Shape;805;p36"/>
          <p:cNvSpPr>
            <a:spLocks noGrp="1"/>
          </p:cNvSpPr>
          <p:nvPr>
            <p:ph type="body" idx="1"/>
          </p:nvPr>
        </p:nvSpPr>
        <p:spPr>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dirty="0">
                <a:solidFill>
                  <a:schemeClr val="dk1"/>
                </a:solidFill>
                <a:latin typeface="Courier New"/>
                <a:ea typeface="Courier New"/>
                <a:cs typeface="Courier New"/>
                <a:sym typeface="Courier New"/>
              </a:rPr>
              <a:t>&gt; </a:t>
            </a:r>
            <a:r>
              <a:rPr lang="en-US" sz="2800" b="0" dirty="0" err="1">
                <a:solidFill>
                  <a:schemeClr val="dk1"/>
                </a:solidFill>
                <a:latin typeface="Courier New"/>
                <a:ea typeface="Courier New"/>
                <a:cs typeface="Courier New"/>
                <a:sym typeface="Courier New"/>
              </a:rPr>
              <a:t>install.packages</a:t>
            </a:r>
            <a:r>
              <a:rPr lang="en-US" sz="2800" b="0" dirty="0">
                <a:solidFill>
                  <a:schemeClr val="dk1"/>
                </a:solidFill>
                <a:latin typeface="Courier New"/>
                <a:ea typeface="Courier New"/>
                <a:cs typeface="Courier New"/>
                <a:sym typeface="Courier New"/>
              </a:rPr>
              <a:t>("shiny")</a:t>
            </a:r>
            <a:endParaRPr dirty="0"/>
          </a:p>
          <a:p>
            <a:pPr marL="0" marR="0" lvl="0" indent="0" algn="l" rtl="0">
              <a:spcBef>
                <a:spcPts val="0"/>
              </a:spcBef>
              <a:spcAft>
                <a:spcPts val="0"/>
              </a:spcAft>
              <a:buNone/>
            </a:pPr>
            <a:r>
              <a:rPr lang="en-US" sz="2800" b="0" dirty="0">
                <a:solidFill>
                  <a:schemeClr val="dk1"/>
                </a:solidFill>
                <a:latin typeface="Courier New"/>
                <a:ea typeface="Courier New"/>
                <a:cs typeface="Courier New"/>
                <a:sym typeface="Courier New"/>
              </a:rPr>
              <a:t>&gt; library(shiny)</a:t>
            </a:r>
            <a:endParaRPr dirty="0"/>
          </a:p>
        </p:txBody>
      </p:sp>
    </p:spTree>
    <p:extLst>
      <p:ext uri="{BB962C8B-B14F-4D97-AF65-F5344CB8AC3E}">
        <p14:creationId xmlns:p14="http://schemas.microsoft.com/office/powerpoint/2010/main" val="23047868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How to start with </a:t>
            </a:r>
            <a:r>
              <a:rPr lang="en-US" dirty="0" smtClean="0"/>
              <a:t>Shiny ?</a:t>
            </a:r>
            <a:endParaRPr lang="fr-FR" dirty="0"/>
          </a:p>
        </p:txBody>
      </p:sp>
      <p:sp>
        <p:nvSpPr>
          <p:cNvPr id="4" name="Google Shape;805;p36"/>
          <p:cNvSpPr>
            <a:spLocks noGrp="1"/>
          </p:cNvSpPr>
          <p:nvPr>
            <p:ph type="body" idx="1"/>
          </p:nvPr>
        </p:nvSpPr>
        <p:spPr>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dirty="0">
                <a:solidFill>
                  <a:schemeClr val="dk1"/>
                </a:solidFill>
                <a:latin typeface="Courier New"/>
                <a:ea typeface="Courier New"/>
                <a:cs typeface="Courier New"/>
                <a:sym typeface="Courier New"/>
              </a:rPr>
              <a:t>&gt; </a:t>
            </a:r>
            <a:r>
              <a:rPr lang="en-US" sz="2800" b="0" dirty="0" err="1">
                <a:solidFill>
                  <a:schemeClr val="dk1"/>
                </a:solidFill>
                <a:latin typeface="Courier New"/>
                <a:ea typeface="Courier New"/>
                <a:cs typeface="Courier New"/>
                <a:sym typeface="Courier New"/>
              </a:rPr>
              <a:t>install.packages</a:t>
            </a:r>
            <a:r>
              <a:rPr lang="en-US" sz="2800" b="0" dirty="0">
                <a:solidFill>
                  <a:schemeClr val="dk1"/>
                </a:solidFill>
                <a:latin typeface="Courier New"/>
                <a:ea typeface="Courier New"/>
                <a:cs typeface="Courier New"/>
                <a:sym typeface="Courier New"/>
              </a:rPr>
              <a:t>("shiny")</a:t>
            </a:r>
            <a:endParaRPr dirty="0"/>
          </a:p>
          <a:p>
            <a:pPr marL="0" marR="0" lvl="0" indent="0" algn="l" rtl="0">
              <a:spcBef>
                <a:spcPts val="0"/>
              </a:spcBef>
              <a:spcAft>
                <a:spcPts val="0"/>
              </a:spcAft>
              <a:buNone/>
            </a:pPr>
            <a:r>
              <a:rPr lang="en-US" sz="2800" b="0" dirty="0">
                <a:solidFill>
                  <a:schemeClr val="dk1"/>
                </a:solidFill>
                <a:latin typeface="Courier New"/>
                <a:ea typeface="Courier New"/>
                <a:cs typeface="Courier New"/>
                <a:sym typeface="Courier New"/>
              </a:rPr>
              <a:t>&gt; library(shiny)</a:t>
            </a:r>
            <a:endParaRPr dirty="0"/>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438" y="2323147"/>
            <a:ext cx="2143125" cy="2143125"/>
          </a:xfrm>
          <a:prstGeom prst="rect">
            <a:avLst/>
          </a:prstGeom>
        </p:spPr>
      </p:pic>
    </p:spTree>
    <p:extLst>
      <p:ext uri="{BB962C8B-B14F-4D97-AF65-F5344CB8AC3E}">
        <p14:creationId xmlns:p14="http://schemas.microsoft.com/office/powerpoint/2010/main" val="19176605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How </a:t>
            </a:r>
            <a:r>
              <a:rPr lang="en-US" dirty="0"/>
              <a:t>to start with </a:t>
            </a:r>
            <a:r>
              <a:rPr lang="en-US" dirty="0" smtClean="0"/>
              <a:t>Shiny ? </a:t>
            </a:r>
            <a:r>
              <a:rPr lang="fr-FR" dirty="0" smtClean="0"/>
              <a:t>– </a:t>
            </a:r>
            <a:r>
              <a:rPr lang="fr-FR" dirty="0" err="1" smtClean="0"/>
              <a:t>runExample</a:t>
            </a:r>
            <a:r>
              <a:rPr lang="fr-FR" dirty="0" smtClean="0"/>
              <a:t>()</a:t>
            </a:r>
            <a:endParaRPr lang="fr-FR" dirty="0"/>
          </a:p>
        </p:txBody>
      </p:sp>
      <p:sp>
        <p:nvSpPr>
          <p:cNvPr id="3" name="Espace réservé du texte 2"/>
          <p:cNvSpPr>
            <a:spLocks noGrp="1"/>
          </p:cNvSpPr>
          <p:nvPr>
            <p:ph type="body" idx="1"/>
          </p:nvPr>
        </p:nvSpPr>
        <p:spPr/>
        <p:txBody>
          <a:bodyPr/>
          <a:lstStyle/>
          <a:p>
            <a:pPr marL="0" lvl="0" indent="0">
              <a:spcBef>
                <a:spcPts val="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("01_hello")      # a histogram</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("02_text")       # tables and data frames</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("03_reactivity") # a reactive expression</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("04_mpg")        # global variables</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("05_sliders")    # slider bars</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("06_tabsets")    # tabbed panels</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("07_widgets")    # help text and submit buttons</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("08_html")       # Shiny app built from HTML</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("09_upload")     # file upload wizard</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("10_download")   # file download wizard</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("11_timer")      # an automated timer</a:t>
            </a:r>
            <a:endParaRPr lang="en-US" dirty="0"/>
          </a:p>
          <a:p>
            <a:endParaRPr lang="fr-FR" dirty="0" smtClean="0"/>
          </a:p>
          <a:p>
            <a:pPr marL="127000" indent="0">
              <a:buNone/>
            </a:pPr>
            <a:r>
              <a:rPr lang="fr-FR" b="1" dirty="0" smtClean="0"/>
              <a:t>				</a:t>
            </a:r>
            <a:r>
              <a:rPr lang="fr-FR" b="1" i="1" dirty="0" smtClean="0">
                <a:solidFill>
                  <a:srgbClr val="2C90D9"/>
                </a:solidFill>
              </a:rPr>
              <a:t>→ </a:t>
            </a:r>
            <a:r>
              <a:rPr lang="en-US" b="1" i="1" dirty="0">
                <a:solidFill>
                  <a:srgbClr val="2C90D9"/>
                </a:solidFill>
              </a:rPr>
              <a:t>pick up one example and run it on your </a:t>
            </a:r>
            <a:r>
              <a:rPr lang="en-US" b="1" i="1" dirty="0" err="1">
                <a:solidFill>
                  <a:srgbClr val="2C90D9"/>
                </a:solidFill>
              </a:rPr>
              <a:t>Rstudio</a:t>
            </a:r>
            <a:endParaRPr lang="en-US" b="1" i="1" dirty="0">
              <a:solidFill>
                <a:srgbClr val="2C90D9"/>
              </a:solidFill>
            </a:endParaRPr>
          </a:p>
          <a:p>
            <a:endParaRPr lang="fr-FR" dirty="0" smtClean="0"/>
          </a:p>
        </p:txBody>
      </p:sp>
    </p:spTree>
    <p:extLst>
      <p:ext uri="{BB962C8B-B14F-4D97-AF65-F5344CB8AC3E}">
        <p14:creationId xmlns:p14="http://schemas.microsoft.com/office/powerpoint/2010/main" val="2463236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r>
              <a:rPr lang="fr-FR" dirty="0">
                <a:latin typeface="Nunito" panose="020B0604020202020204" charset="0"/>
              </a:rPr>
              <a:t>Ma première appli Shiny</a:t>
            </a:r>
          </a:p>
        </p:txBody>
      </p:sp>
    </p:spTree>
    <p:extLst>
      <p:ext uri="{BB962C8B-B14F-4D97-AF65-F5344CB8AC3E}">
        <p14:creationId xmlns:p14="http://schemas.microsoft.com/office/powerpoint/2010/main" val="1609411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Shiny in </a:t>
            </a:r>
            <a:r>
              <a:rPr lang="en-AU" dirty="0" err="1" smtClean="0"/>
              <a:t>RStudio</a:t>
            </a:r>
            <a:r>
              <a:rPr lang="en-AU" dirty="0"/>
              <a:t> – Creating my first Shiny </a:t>
            </a:r>
            <a:r>
              <a:rPr lang="en-AU" dirty="0" smtClean="0"/>
              <a:t>app </a:t>
            </a:r>
            <a:endParaRPr lang="en-AU" dirty="0"/>
          </a:p>
        </p:txBody>
      </p:sp>
      <p:sp>
        <p:nvSpPr>
          <p:cNvPr id="5" name="Espace réservé du texte 4"/>
          <p:cNvSpPr>
            <a:spLocks noGrp="1"/>
          </p:cNvSpPr>
          <p:nvPr>
            <p:ph type="body" idx="1"/>
          </p:nvPr>
        </p:nvSpPr>
        <p:spPr/>
        <p:txBody>
          <a:bodyPr/>
          <a:lstStyle/>
          <a:p>
            <a:endParaRPr lang="fr-FR" dirty="0"/>
          </a:p>
        </p:txBody>
      </p:sp>
      <p:sp>
        <p:nvSpPr>
          <p:cNvPr id="3" name="Espace réservé du numéro de diapositive 2"/>
          <p:cNvSpPr>
            <a:spLocks noGrp="1"/>
          </p:cNvSpPr>
          <p:nvPr>
            <p:ph type="sldNum" idx="12"/>
          </p:nvPr>
        </p:nvSpPr>
        <p:spPr/>
        <p:txBody>
          <a:bodyPr/>
          <a:lstStyle/>
          <a:p>
            <a:pPr>
              <a:defRPr/>
            </a:pPr>
            <a:fld id="{3AEF5665-ADBE-4A7F-AC80-2121FD0B7490}" type="slidenum">
              <a:rPr lang="fr-CH" smtClean="0"/>
              <a:pPr>
                <a:defRPr/>
              </a:pPr>
              <a:t>38</a:t>
            </a:fld>
            <a:endParaRPr lang="fr-CH" dirty="0"/>
          </a:p>
        </p:txBody>
      </p:sp>
      <p:pic>
        <p:nvPicPr>
          <p:cNvPr id="4" name="Content Placeholder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r="58163" b="20328"/>
          <a:stretch/>
        </p:blipFill>
        <p:spPr>
          <a:xfrm>
            <a:off x="2571750" y="422592"/>
            <a:ext cx="4000500" cy="4283075"/>
          </a:xfrm>
        </p:spPr>
      </p:pic>
    </p:spTree>
    <p:extLst>
      <p:ext uri="{BB962C8B-B14F-4D97-AF65-F5344CB8AC3E}">
        <p14:creationId xmlns:p14="http://schemas.microsoft.com/office/powerpoint/2010/main" val="3566334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AU" dirty="0"/>
              <a:t>Shiny in </a:t>
            </a:r>
            <a:r>
              <a:rPr lang="en-AU" dirty="0" err="1"/>
              <a:t>RStudio</a:t>
            </a:r>
            <a:r>
              <a:rPr lang="en-AU" dirty="0"/>
              <a:t> – Creating my first Shiny app </a:t>
            </a:r>
            <a:endParaRPr lang="fr-FR" dirty="0"/>
          </a:p>
        </p:txBody>
      </p:sp>
      <p:sp>
        <p:nvSpPr>
          <p:cNvPr id="5" name="Espace réservé du texte 4"/>
          <p:cNvSpPr>
            <a:spLocks noGrp="1"/>
          </p:cNvSpPr>
          <p:nvPr>
            <p:ph type="body" idx="1"/>
          </p:nvPr>
        </p:nvSpPr>
        <p:spPr/>
        <p:txBody>
          <a:bodyPr/>
          <a:lstStyle/>
          <a:p>
            <a:endParaRPr lang="fr-FR"/>
          </a:p>
        </p:txBody>
      </p:sp>
      <p:sp>
        <p:nvSpPr>
          <p:cNvPr id="3" name="Espace réservé du numéro de diapositive 2"/>
          <p:cNvSpPr>
            <a:spLocks noGrp="1"/>
          </p:cNvSpPr>
          <p:nvPr>
            <p:ph type="sldNum" idx="12"/>
          </p:nvPr>
        </p:nvSpPr>
        <p:spPr/>
        <p:txBody>
          <a:bodyPr/>
          <a:lstStyle/>
          <a:p>
            <a:pPr>
              <a:defRPr/>
            </a:pPr>
            <a:fld id="{3AEF5665-ADBE-4A7F-AC80-2121FD0B7490}" type="slidenum">
              <a:rPr lang="fr-CH" smtClean="0"/>
              <a:pPr>
                <a:defRPr/>
              </a:pPr>
              <a:t>39</a:t>
            </a:fld>
            <a:endParaRPr lang="fr-CH" dirty="0"/>
          </a:p>
        </p:txBody>
      </p:sp>
      <p:pic>
        <p:nvPicPr>
          <p:cNvPr id="6" name="Espace réservé du contenu 5"/>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966913" y="1419225"/>
            <a:ext cx="5210175" cy="2305050"/>
          </a:xfrm>
        </p:spPr>
      </p:pic>
    </p:spTree>
    <p:extLst>
      <p:ext uri="{BB962C8B-B14F-4D97-AF65-F5344CB8AC3E}">
        <p14:creationId xmlns:p14="http://schemas.microsoft.com/office/powerpoint/2010/main" val="3706312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Liens utiles </a:t>
            </a:r>
            <a:endParaRPr lang="fr-FR" dirty="0"/>
          </a:p>
        </p:txBody>
      </p:sp>
      <p:sp>
        <p:nvSpPr>
          <p:cNvPr id="3" name="Espace réservé du texte 2"/>
          <p:cNvSpPr>
            <a:spLocks noGrp="1"/>
          </p:cNvSpPr>
          <p:nvPr>
            <p:ph type="body" idx="1"/>
          </p:nvPr>
        </p:nvSpPr>
        <p:spPr/>
        <p:txBody>
          <a:bodyPr/>
          <a:lstStyle/>
          <a:p>
            <a:endParaRPr lang="fr-FR" dirty="0" smtClean="0"/>
          </a:p>
          <a:p>
            <a:r>
              <a:rPr lang="fr-FR" dirty="0" smtClean="0"/>
              <a:t>GitHub </a:t>
            </a:r>
            <a:r>
              <a:rPr lang="fr-FR" dirty="0"/>
              <a:t>du cours : </a:t>
            </a:r>
            <a:r>
              <a:rPr lang="fr-FR" dirty="0">
                <a:hlinkClick r:id="rId2"/>
              </a:rPr>
              <a:t>https://</a:t>
            </a:r>
            <a:r>
              <a:rPr lang="fr-FR" dirty="0" smtClean="0">
                <a:hlinkClick r:id="rId2"/>
              </a:rPr>
              <a:t>github.com/IFB-ElixirFr/IFB_Shiny_training</a:t>
            </a:r>
            <a:r>
              <a:rPr lang="fr-FR" dirty="0" smtClean="0"/>
              <a:t> </a:t>
            </a:r>
          </a:p>
          <a:p>
            <a:endParaRPr lang="en-US" dirty="0" smtClean="0"/>
          </a:p>
          <a:p>
            <a:r>
              <a:rPr lang="en-US" dirty="0" smtClean="0"/>
              <a:t>Shiny </a:t>
            </a:r>
            <a:r>
              <a:rPr lang="en-US" dirty="0"/>
              <a:t>gallery: </a:t>
            </a:r>
            <a:r>
              <a:rPr lang="en-US" u="sng" dirty="0">
                <a:solidFill>
                  <a:schemeClr val="hlink"/>
                </a:solidFill>
                <a:hlinkClick r:id="rId3"/>
              </a:rPr>
              <a:t>https://shiny.rstudio.com/gallery/</a:t>
            </a:r>
            <a:endParaRPr lang="en-US" dirty="0"/>
          </a:p>
          <a:p>
            <a:r>
              <a:rPr lang="en-US" dirty="0"/>
              <a:t>Shiny gallery widget: </a:t>
            </a:r>
            <a:r>
              <a:rPr lang="en-US" u="sng" dirty="0">
                <a:solidFill>
                  <a:schemeClr val="hlink"/>
                </a:solidFill>
                <a:hlinkClick r:id="rId4"/>
              </a:rPr>
              <a:t>https://shiny.rstudio.com/gallery/widget-gallery.html</a:t>
            </a:r>
            <a:endParaRPr lang="en-US" dirty="0"/>
          </a:p>
          <a:p>
            <a:endParaRPr lang="fr-FR" dirty="0" smtClean="0"/>
          </a:p>
          <a:p>
            <a:r>
              <a:rPr lang="en-US" dirty="0"/>
              <a:t>Lien </a:t>
            </a:r>
            <a:r>
              <a:rPr lang="en-US" dirty="0" err="1" smtClean="0"/>
              <a:t>CheatSheet</a:t>
            </a:r>
            <a:r>
              <a:rPr lang="en-US" dirty="0" smtClean="0"/>
              <a:t> </a:t>
            </a:r>
            <a:r>
              <a:rPr lang="en-US" dirty="0"/>
              <a:t>: </a:t>
            </a:r>
            <a:r>
              <a:rPr lang="en-US" u="sng" dirty="0">
                <a:solidFill>
                  <a:schemeClr val="hlink"/>
                </a:solidFill>
                <a:hlinkClick r:id="rId5"/>
              </a:rPr>
              <a:t>https://</a:t>
            </a:r>
            <a:r>
              <a:rPr lang="en-US" u="sng" dirty="0" smtClean="0">
                <a:solidFill>
                  <a:schemeClr val="hlink"/>
                </a:solidFill>
                <a:hlinkClick r:id="rId5"/>
              </a:rPr>
              <a:t>shiny.rstudio.com/images/shiny-cheatsheet.pdf</a:t>
            </a:r>
            <a:endParaRPr lang="en-US" dirty="0" smtClean="0"/>
          </a:p>
          <a:p>
            <a:r>
              <a:rPr lang="en-US" dirty="0" smtClean="0"/>
              <a:t>Lien </a:t>
            </a:r>
            <a:r>
              <a:rPr lang="en-US" dirty="0" err="1" smtClean="0"/>
              <a:t>CheatSheet</a:t>
            </a:r>
            <a:r>
              <a:rPr lang="en-US" dirty="0" smtClean="0"/>
              <a:t> VF : </a:t>
            </a:r>
            <a:r>
              <a:rPr lang="fr-FR" dirty="0" smtClean="0">
                <a:hlinkClick r:id="rId6"/>
              </a:rPr>
              <a:t>https</a:t>
            </a:r>
            <a:r>
              <a:rPr lang="fr-FR" dirty="0">
                <a:hlinkClick r:id="rId6"/>
              </a:rPr>
              <a:t>://</a:t>
            </a:r>
            <a:r>
              <a:rPr lang="fr-FR" dirty="0" smtClean="0">
                <a:hlinkClick r:id="rId6"/>
              </a:rPr>
              <a:t>thinkr.fr/pdf/shiny-french-cheatsheet.pdf</a:t>
            </a:r>
            <a:r>
              <a:rPr lang="fr-FR" dirty="0" smtClean="0"/>
              <a:t> </a:t>
            </a:r>
            <a:endParaRPr lang="fr-FR" dirty="0"/>
          </a:p>
        </p:txBody>
      </p:sp>
    </p:spTree>
    <p:extLst>
      <p:ext uri="{BB962C8B-B14F-4D97-AF65-F5344CB8AC3E}">
        <p14:creationId xmlns:p14="http://schemas.microsoft.com/office/powerpoint/2010/main" val="143039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AU" dirty="0"/>
              <a:t>Shiny in </a:t>
            </a:r>
            <a:r>
              <a:rPr lang="en-AU" dirty="0" err="1"/>
              <a:t>RStudio</a:t>
            </a:r>
            <a:r>
              <a:rPr lang="en-AU" dirty="0"/>
              <a:t> – Creating my first Shiny app </a:t>
            </a:r>
            <a:endParaRPr lang="fr-FR" dirty="0"/>
          </a:p>
        </p:txBody>
      </p:sp>
      <p:sp>
        <p:nvSpPr>
          <p:cNvPr id="6" name="Espace réservé du texte 5"/>
          <p:cNvSpPr>
            <a:spLocks noGrp="1"/>
          </p:cNvSpPr>
          <p:nvPr>
            <p:ph type="body" idx="1"/>
          </p:nvPr>
        </p:nvSpPr>
        <p:spPr/>
        <p:txBody>
          <a:bodyPr/>
          <a:lstStyle/>
          <a:p>
            <a:endParaRPr lang="fr-FR"/>
          </a:p>
        </p:txBody>
      </p:sp>
      <p:sp>
        <p:nvSpPr>
          <p:cNvPr id="3" name="Espace réservé du numéro de diapositive 2"/>
          <p:cNvSpPr>
            <a:spLocks noGrp="1"/>
          </p:cNvSpPr>
          <p:nvPr>
            <p:ph type="sldNum" idx="12"/>
          </p:nvPr>
        </p:nvSpPr>
        <p:spPr/>
        <p:txBody>
          <a:bodyPr/>
          <a:lstStyle/>
          <a:p>
            <a:pPr>
              <a:defRPr/>
            </a:pPr>
            <a:fld id="{3AEF5665-ADBE-4A7F-AC80-2121FD0B7490}" type="slidenum">
              <a:rPr lang="fr-CH" smtClean="0"/>
              <a:pPr>
                <a:defRPr/>
              </a:pPr>
              <a:t>40</a:t>
            </a:fld>
            <a:endParaRPr lang="fr-CH" dirty="0"/>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352550" y="538956"/>
            <a:ext cx="6438900" cy="4065588"/>
          </a:xfrm>
        </p:spPr>
      </p:pic>
      <p:sp>
        <p:nvSpPr>
          <p:cNvPr id="2" name="Oval 1"/>
          <p:cNvSpPr/>
          <p:nvPr/>
        </p:nvSpPr>
        <p:spPr>
          <a:xfrm>
            <a:off x="6172200" y="1028700"/>
            <a:ext cx="800100" cy="40005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Tree>
    <p:extLst>
      <p:ext uri="{BB962C8B-B14F-4D97-AF65-F5344CB8AC3E}">
        <p14:creationId xmlns:p14="http://schemas.microsoft.com/office/powerpoint/2010/main" val="239747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AU" dirty="0"/>
              <a:t>Shiny in </a:t>
            </a:r>
            <a:r>
              <a:rPr lang="en-AU" dirty="0" err="1"/>
              <a:t>RStudio</a:t>
            </a:r>
            <a:r>
              <a:rPr lang="en-AU" dirty="0"/>
              <a:t> – Creating my first Shiny app </a:t>
            </a:r>
            <a:endParaRPr lang="fr-FR" dirty="0"/>
          </a:p>
        </p:txBody>
      </p:sp>
      <p:sp>
        <p:nvSpPr>
          <p:cNvPr id="6" name="Espace réservé du texte 5"/>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defRPr/>
            </a:pPr>
            <a:fld id="{3AEF5665-ADBE-4A7F-AC80-2121FD0B7490}" type="slidenum">
              <a:rPr lang="fr-CH" smtClean="0"/>
              <a:pPr>
                <a:defRPr/>
              </a:pPr>
              <a:t>41</a:t>
            </a:fld>
            <a:endParaRPr lang="fr-CH" dirty="0"/>
          </a:p>
        </p:txBody>
      </p:sp>
      <p:pic>
        <p:nvPicPr>
          <p:cNvPr id="5" name="Espace réservé du contenu 4" descr="Old Faithful Geyser Data - Mozilla Firefox"/>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t="14045"/>
          <a:stretch/>
        </p:blipFill>
        <p:spPr>
          <a:xfrm>
            <a:off x="1338263" y="1075531"/>
            <a:ext cx="6467475" cy="2992438"/>
          </a:xfrm>
        </p:spPr>
      </p:pic>
    </p:spTree>
    <p:extLst>
      <p:ext uri="{BB962C8B-B14F-4D97-AF65-F5344CB8AC3E}">
        <p14:creationId xmlns:p14="http://schemas.microsoft.com/office/powerpoint/2010/main" val="33367979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AU" dirty="0"/>
              <a:t>Anatomy of a Shiny app</a:t>
            </a:r>
            <a:endParaRPr lang="fr-FR" dirty="0"/>
          </a:p>
        </p:txBody>
      </p:sp>
      <p:sp>
        <p:nvSpPr>
          <p:cNvPr id="4" name="Espace réservé du numéro de diapositive 3"/>
          <p:cNvSpPr>
            <a:spLocks noGrp="1"/>
          </p:cNvSpPr>
          <p:nvPr>
            <p:ph type="sldNum" idx="12"/>
          </p:nvPr>
        </p:nvSpPr>
        <p:spPr/>
        <p:txBody>
          <a:bodyPr/>
          <a:lstStyle/>
          <a:p>
            <a:pPr>
              <a:defRPr/>
            </a:pPr>
            <a:fld id="{3AEF5665-ADBE-4A7F-AC80-2121FD0B7490}" type="slidenum">
              <a:rPr lang="fr-CH" smtClean="0"/>
              <a:pPr>
                <a:defRPr/>
              </a:pPr>
              <a:t>42</a:t>
            </a:fld>
            <a:endParaRPr lang="fr-CH" dirty="0"/>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977" y="3741400"/>
            <a:ext cx="1966061" cy="373400"/>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969" y="1257147"/>
            <a:ext cx="2979573" cy="2971953"/>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040" y="1470577"/>
            <a:ext cx="3733992" cy="1615523"/>
          </a:xfrm>
          <a:prstGeom prst="rect">
            <a:avLst/>
          </a:prstGeom>
        </p:spPr>
      </p:pic>
      <p:pic>
        <p:nvPicPr>
          <p:cNvPr id="10" name="Image 9"/>
          <p:cNvPicPr>
            <a:picLocks noChangeAspect="1"/>
          </p:cNvPicPr>
          <p:nvPr/>
        </p:nvPicPr>
        <p:blipFill>
          <a:blip r:embed="rId5"/>
          <a:stretch>
            <a:fillRect/>
          </a:stretch>
        </p:blipFill>
        <p:spPr>
          <a:xfrm>
            <a:off x="1130970" y="914401"/>
            <a:ext cx="878681" cy="192881"/>
          </a:xfrm>
          <a:prstGeom prst="rect">
            <a:avLst/>
          </a:prstGeom>
        </p:spPr>
      </p:pic>
      <p:sp>
        <p:nvSpPr>
          <p:cNvPr id="11" name="Rectangle 10"/>
          <p:cNvSpPr/>
          <p:nvPr/>
        </p:nvSpPr>
        <p:spPr>
          <a:xfrm>
            <a:off x="1130970" y="914401"/>
            <a:ext cx="878681" cy="192881"/>
          </a:xfrm>
          <a:prstGeom prst="rect">
            <a:avLst/>
          </a:prstGeom>
          <a:noFill/>
          <a:ln>
            <a:solidFill>
              <a:srgbClr val="2C90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2" name="Rectangle 11"/>
          <p:cNvSpPr/>
          <p:nvPr/>
        </p:nvSpPr>
        <p:spPr>
          <a:xfrm>
            <a:off x="1130969" y="1470577"/>
            <a:ext cx="2979573" cy="2758523"/>
          </a:xfrm>
          <a:prstGeom prst="rect">
            <a:avLst/>
          </a:prstGeom>
          <a:noFill/>
          <a:ln>
            <a:solidFill>
              <a:srgbClr val="2C90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3" name="Rectangle 12"/>
          <p:cNvSpPr/>
          <p:nvPr/>
        </p:nvSpPr>
        <p:spPr>
          <a:xfrm>
            <a:off x="4250775" y="1651708"/>
            <a:ext cx="3738194" cy="1548692"/>
          </a:xfrm>
          <a:prstGeom prst="rect">
            <a:avLst/>
          </a:prstGeom>
          <a:noFill/>
          <a:ln>
            <a:solidFill>
              <a:srgbClr val="2C90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4" name="Rectangle 13"/>
          <p:cNvSpPr/>
          <p:nvPr/>
        </p:nvSpPr>
        <p:spPr>
          <a:xfrm>
            <a:off x="4250773" y="3741400"/>
            <a:ext cx="2017680" cy="487700"/>
          </a:xfrm>
          <a:prstGeom prst="rect">
            <a:avLst/>
          </a:prstGeom>
          <a:noFill/>
          <a:ln>
            <a:solidFill>
              <a:srgbClr val="2C90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Tree>
    <p:extLst>
      <p:ext uri="{BB962C8B-B14F-4D97-AF65-F5344CB8AC3E}">
        <p14:creationId xmlns:p14="http://schemas.microsoft.com/office/powerpoint/2010/main" val="65065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Anatomy of a Shiny app</a:t>
            </a:r>
            <a:endParaRPr lang="fr-FR" dirty="0"/>
          </a:p>
        </p:txBody>
      </p:sp>
      <p:sp>
        <p:nvSpPr>
          <p:cNvPr id="3" name="Espace réservé du texte 2"/>
          <p:cNvSpPr>
            <a:spLocks noGrp="1"/>
          </p:cNvSpPr>
          <p:nvPr>
            <p:ph type="body" idx="1"/>
          </p:nvPr>
        </p:nvSpPr>
        <p:spPr/>
        <p:txBody>
          <a:bodyPr/>
          <a:lstStyle/>
          <a:p>
            <a:r>
              <a:rPr lang="en-US" sz="2000" dirty="0"/>
              <a:t>A simple </a:t>
            </a:r>
            <a:r>
              <a:rPr lang="en-US" sz="2000" dirty="0" smtClean="0"/>
              <a:t>Shiny </a:t>
            </a:r>
            <a:r>
              <a:rPr lang="en-US" sz="2000" dirty="0"/>
              <a:t>app consists of two components:</a:t>
            </a:r>
          </a:p>
          <a:p>
            <a:endParaRPr lang="en-US" sz="2000" dirty="0"/>
          </a:p>
          <a:p>
            <a:pPr lvl="1"/>
            <a:r>
              <a:rPr lang="en-US" sz="2000" dirty="0" err="1">
                <a:latin typeface="Courier New" panose="02070309020205020404" pitchFamily="49" charset="0"/>
                <a:cs typeface="Courier New" panose="02070309020205020404" pitchFamily="49" charset="0"/>
              </a:rPr>
              <a:t>ui</a:t>
            </a:r>
            <a:r>
              <a:rPr lang="en-US" sz="2000" dirty="0"/>
              <a:t> (user interface)</a:t>
            </a:r>
            <a:br>
              <a:rPr lang="en-US" sz="2000" dirty="0"/>
            </a:br>
            <a:r>
              <a:rPr lang="en-US" sz="2000" dirty="0"/>
              <a:t>creates the layout of the application and the user controls</a:t>
            </a:r>
          </a:p>
          <a:p>
            <a:endParaRPr lang="en-US" sz="2000" dirty="0"/>
          </a:p>
          <a:p>
            <a:pPr lvl="1"/>
            <a:r>
              <a:rPr lang="en-US" sz="2000" dirty="0">
                <a:latin typeface="Courier New" panose="02070309020205020404" pitchFamily="49" charset="0"/>
                <a:cs typeface="Courier New" panose="02070309020205020404" pitchFamily="49" charset="0"/>
              </a:rPr>
              <a:t>server</a:t>
            </a:r>
            <a:r>
              <a:rPr lang="en-US" sz="2000" dirty="0"/>
              <a:t/>
            </a:r>
            <a:br>
              <a:rPr lang="en-US" sz="2000" dirty="0"/>
            </a:br>
            <a:r>
              <a:rPr lang="en-US" sz="2000" dirty="0"/>
              <a:t>creates the content based on the user’s selections</a:t>
            </a:r>
          </a:p>
          <a:p>
            <a:endParaRPr lang="fr-FR" sz="2000" dirty="0"/>
          </a:p>
        </p:txBody>
      </p:sp>
    </p:spTree>
    <p:extLst>
      <p:ext uri="{BB962C8B-B14F-4D97-AF65-F5344CB8AC3E}">
        <p14:creationId xmlns:p14="http://schemas.microsoft.com/office/powerpoint/2010/main" val="38330909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Anatomy of a Shiny app</a:t>
            </a:r>
            <a:endParaRPr lang="fr-FR" dirty="0"/>
          </a:p>
        </p:txBody>
      </p:sp>
      <p:sp>
        <p:nvSpPr>
          <p:cNvPr id="4" name="Espace réservé du texte 3"/>
          <p:cNvSpPr>
            <a:spLocks noGrp="1"/>
          </p:cNvSpPr>
          <p:nvPr>
            <p:ph type="body" idx="1"/>
          </p:nvPr>
        </p:nvSpPr>
        <p:spPr/>
        <p:txBody>
          <a:bodyPr/>
          <a:lstStyle/>
          <a:p>
            <a:r>
              <a:rPr lang="en-US" b="1" dirty="0"/>
              <a:t>One</a:t>
            </a:r>
            <a:r>
              <a:rPr lang="en-US" dirty="0"/>
              <a:t> single file </a:t>
            </a:r>
            <a:r>
              <a:rPr lang="en-US" b="1" dirty="0" err="1"/>
              <a:t>app.R</a:t>
            </a:r>
            <a:r>
              <a:rPr lang="en-US" dirty="0"/>
              <a:t> (recommended)</a:t>
            </a:r>
          </a:p>
          <a:p>
            <a:endParaRPr lang="fr-FR" dirty="0"/>
          </a:p>
        </p:txBody>
      </p:sp>
      <p:sp>
        <p:nvSpPr>
          <p:cNvPr id="5" name="Content Placeholder 2"/>
          <p:cNvSpPr txBox="1">
            <a:spLocks/>
          </p:cNvSpPr>
          <p:nvPr/>
        </p:nvSpPr>
        <p:spPr>
          <a:xfrm>
            <a:off x="1797288" y="904466"/>
            <a:ext cx="5549424" cy="3756659"/>
          </a:xfrm>
          <a:prstGeom prst="rect">
            <a:avLst/>
          </a:prstGeom>
          <a:noFill/>
          <a:ln>
            <a:solidFill>
              <a:srgbClr val="000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800"/>
              </a:spcBef>
              <a:spcAft>
                <a:spcPts val="0"/>
              </a:spcAft>
              <a:buClr>
                <a:srgbClr val="115588"/>
              </a:buClr>
              <a:buSzPts val="1600"/>
              <a:buFont typeface="Nunito"/>
              <a:buChar char="■"/>
              <a:defRPr sz="1600" b="0" i="0" u="none" strike="noStrike" cap="none">
                <a:solidFill>
                  <a:schemeClr val="dk1"/>
                </a:solidFill>
                <a:latin typeface="Nunito"/>
                <a:ea typeface="Nunito"/>
                <a:cs typeface="Nunito"/>
                <a:sym typeface="Nunito"/>
              </a:defRPr>
            </a:lvl1pPr>
            <a:lvl2pPr marL="914400" marR="0" lvl="1" indent="-279400" algn="l" rtl="0">
              <a:lnSpc>
                <a:spcPct val="100000"/>
              </a:lnSpc>
              <a:spcBef>
                <a:spcPts val="0"/>
              </a:spcBef>
              <a:spcAft>
                <a:spcPts val="0"/>
              </a:spcAft>
              <a:buClr>
                <a:srgbClr val="115588"/>
              </a:buClr>
              <a:buSzPts val="800"/>
              <a:buFont typeface="Nunito"/>
              <a:buChar char="❑"/>
              <a:defRPr sz="16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rgbClr val="115588"/>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rgbClr val="006600"/>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9pPr>
          </a:lstStyle>
          <a:p>
            <a:pPr marL="0" indent="0">
              <a:buFont typeface="Nunito"/>
              <a:buNone/>
            </a:pPr>
            <a:r>
              <a:rPr lang="en-AU" sz="2000" dirty="0" err="1" smtClean="0">
                <a:latin typeface="Courier New" pitchFamily="49" charset="0"/>
                <a:cs typeface="Courier New" pitchFamily="49" charset="0"/>
              </a:rPr>
              <a:t>ui</a:t>
            </a:r>
            <a:r>
              <a:rPr lang="en-AU" sz="2000" dirty="0" smtClean="0">
                <a:latin typeface="Courier New" pitchFamily="49" charset="0"/>
                <a:cs typeface="Courier New" pitchFamily="49" charset="0"/>
              </a:rPr>
              <a:t> &lt;- </a:t>
            </a:r>
            <a:r>
              <a:rPr lang="en-AU" sz="2000" dirty="0" err="1" smtClean="0">
                <a:latin typeface="Courier New" pitchFamily="49" charset="0"/>
                <a:cs typeface="Courier New" pitchFamily="49" charset="0"/>
              </a:rPr>
              <a:t>fluidPage</a:t>
            </a:r>
            <a:r>
              <a:rPr lang="en-AU" sz="2000" dirty="0" smtClean="0">
                <a:latin typeface="Courier New" pitchFamily="49" charset="0"/>
                <a:cs typeface="Courier New" pitchFamily="49" charset="0"/>
              </a:rPr>
              <a:t>(</a:t>
            </a:r>
          </a:p>
          <a:p>
            <a:pPr marL="0" indent="0">
              <a:buFont typeface="Nunito"/>
              <a:buNone/>
            </a:pPr>
            <a:r>
              <a:rPr lang="en-AU" sz="2000" dirty="0" smtClean="0">
                <a:latin typeface="Courier New" pitchFamily="49" charset="0"/>
                <a:cs typeface="Courier New" pitchFamily="49" charset="0"/>
              </a:rPr>
              <a:t>  </a:t>
            </a:r>
          </a:p>
          <a:p>
            <a:pPr marL="0" indent="0">
              <a:buFont typeface="Nunito"/>
              <a:buNone/>
            </a:pPr>
            <a:r>
              <a:rPr lang="en-AU" sz="2000" dirty="0" smtClean="0">
                <a:latin typeface="Courier New" pitchFamily="49" charset="0"/>
                <a:cs typeface="Courier New" pitchFamily="49" charset="0"/>
              </a:rPr>
              <a:t>)</a:t>
            </a:r>
          </a:p>
          <a:p>
            <a:pPr marL="0" indent="0">
              <a:buFont typeface="Nunito"/>
              <a:buNone/>
            </a:pPr>
            <a:endParaRPr lang="en-AU" sz="2000" dirty="0" smtClean="0">
              <a:latin typeface="Courier New" pitchFamily="49" charset="0"/>
              <a:cs typeface="Courier New" pitchFamily="49" charset="0"/>
            </a:endParaRPr>
          </a:p>
          <a:p>
            <a:pPr marL="0" indent="0">
              <a:buFont typeface="Nunito"/>
              <a:buNone/>
            </a:pPr>
            <a:r>
              <a:rPr lang="en-AU" sz="2000" dirty="0" smtClean="0">
                <a:latin typeface="Courier New" pitchFamily="49" charset="0"/>
                <a:cs typeface="Courier New" pitchFamily="49" charset="0"/>
              </a:rPr>
              <a:t>server &lt;- function(input, output) {</a:t>
            </a:r>
          </a:p>
          <a:p>
            <a:pPr marL="0" indent="0">
              <a:buFont typeface="Nunito"/>
              <a:buNone/>
            </a:pPr>
            <a:r>
              <a:rPr lang="en-AU" sz="2000" dirty="0" smtClean="0">
                <a:latin typeface="Courier New" pitchFamily="49" charset="0"/>
                <a:cs typeface="Courier New" pitchFamily="49" charset="0"/>
              </a:rPr>
              <a:t>  </a:t>
            </a:r>
          </a:p>
          <a:p>
            <a:pPr marL="0" indent="0">
              <a:buFont typeface="Nunito"/>
              <a:buNone/>
            </a:pPr>
            <a:r>
              <a:rPr lang="en-AU" sz="2000" dirty="0" smtClean="0">
                <a:latin typeface="Courier New" pitchFamily="49" charset="0"/>
                <a:cs typeface="Courier New" pitchFamily="49" charset="0"/>
              </a:rPr>
              <a:t>}</a:t>
            </a:r>
          </a:p>
          <a:p>
            <a:pPr marL="0" indent="0">
              <a:buFont typeface="Nunito"/>
              <a:buNone/>
            </a:pPr>
            <a:endParaRPr lang="en-AU" sz="2000" dirty="0" smtClean="0">
              <a:latin typeface="Courier New" pitchFamily="49" charset="0"/>
              <a:cs typeface="Courier New" pitchFamily="49" charset="0"/>
            </a:endParaRPr>
          </a:p>
          <a:p>
            <a:pPr marL="0" indent="0">
              <a:buFont typeface="Nunito"/>
              <a:buNone/>
            </a:pPr>
            <a:r>
              <a:rPr lang="en-AU" sz="2000" dirty="0" err="1" smtClean="0">
                <a:latin typeface="Courier New" pitchFamily="49" charset="0"/>
                <a:cs typeface="Courier New" pitchFamily="49" charset="0"/>
              </a:rPr>
              <a:t>shinyApp</a:t>
            </a:r>
            <a:r>
              <a:rPr lang="en-AU" sz="2000" dirty="0" smtClean="0">
                <a:latin typeface="Courier New" pitchFamily="49" charset="0"/>
                <a:cs typeface="Courier New" pitchFamily="49" charset="0"/>
              </a:rPr>
              <a:t>(</a:t>
            </a:r>
            <a:r>
              <a:rPr lang="en-AU" sz="2000" dirty="0" err="1" smtClean="0">
                <a:latin typeface="Courier New" pitchFamily="49" charset="0"/>
                <a:cs typeface="Courier New" pitchFamily="49" charset="0"/>
              </a:rPr>
              <a:t>ui</a:t>
            </a:r>
            <a:r>
              <a:rPr lang="en-AU" sz="2000" dirty="0" smtClean="0">
                <a:latin typeface="Courier New" pitchFamily="49" charset="0"/>
                <a:cs typeface="Courier New" pitchFamily="49" charset="0"/>
              </a:rPr>
              <a:t> = </a:t>
            </a:r>
            <a:r>
              <a:rPr lang="en-AU" sz="2000" dirty="0" err="1" smtClean="0">
                <a:latin typeface="Courier New" pitchFamily="49" charset="0"/>
                <a:cs typeface="Courier New" pitchFamily="49" charset="0"/>
              </a:rPr>
              <a:t>ui</a:t>
            </a:r>
            <a:r>
              <a:rPr lang="en-AU" sz="2000" dirty="0" smtClean="0">
                <a:latin typeface="Courier New" pitchFamily="49" charset="0"/>
                <a:cs typeface="Courier New" pitchFamily="49" charset="0"/>
              </a:rPr>
              <a:t>, server = server)</a:t>
            </a:r>
            <a:endParaRPr lang="en-AU" sz="2000" dirty="0">
              <a:latin typeface="Courier New" pitchFamily="49" charset="0"/>
              <a:cs typeface="Courier New" pitchFamily="49" charset="0"/>
            </a:endParaRPr>
          </a:p>
        </p:txBody>
      </p:sp>
    </p:spTree>
    <p:extLst>
      <p:ext uri="{BB962C8B-B14F-4D97-AF65-F5344CB8AC3E}">
        <p14:creationId xmlns:p14="http://schemas.microsoft.com/office/powerpoint/2010/main" val="35807257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Anatomy of a Shiny app</a:t>
            </a:r>
            <a:endParaRPr lang="fr-FR" dirty="0"/>
          </a:p>
        </p:txBody>
      </p:sp>
      <p:sp>
        <p:nvSpPr>
          <p:cNvPr id="4" name="Espace réservé du texte 3"/>
          <p:cNvSpPr>
            <a:spLocks noGrp="1"/>
          </p:cNvSpPr>
          <p:nvPr>
            <p:ph type="body" idx="1"/>
          </p:nvPr>
        </p:nvSpPr>
        <p:spPr/>
        <p:txBody>
          <a:bodyPr/>
          <a:lstStyle/>
          <a:p>
            <a:r>
              <a:rPr lang="en-US" b="1" dirty="0"/>
              <a:t>Two</a:t>
            </a:r>
            <a:r>
              <a:rPr lang="en-US" dirty="0"/>
              <a:t> files in the same folder </a:t>
            </a:r>
            <a:endParaRPr lang="fr-FR" dirty="0"/>
          </a:p>
        </p:txBody>
      </p:sp>
      <p:sp>
        <p:nvSpPr>
          <p:cNvPr id="6" name="Content Placeholder 2"/>
          <p:cNvSpPr txBox="1">
            <a:spLocks/>
          </p:cNvSpPr>
          <p:nvPr/>
        </p:nvSpPr>
        <p:spPr>
          <a:xfrm>
            <a:off x="230592" y="1664215"/>
            <a:ext cx="2987040" cy="2373313"/>
          </a:xfrm>
          <a:prstGeom prst="rect">
            <a:avLst/>
          </a:prstGeom>
          <a:noFill/>
          <a:ln>
            <a:solidFill>
              <a:schemeClr val="tx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800"/>
              </a:spcBef>
              <a:spcAft>
                <a:spcPts val="0"/>
              </a:spcAft>
              <a:buClr>
                <a:srgbClr val="115588"/>
              </a:buClr>
              <a:buSzPts val="1600"/>
              <a:buFont typeface="Nunito"/>
              <a:buChar char="■"/>
              <a:defRPr sz="1600" b="0" i="0" u="none" strike="noStrike" cap="none">
                <a:solidFill>
                  <a:schemeClr val="dk1"/>
                </a:solidFill>
                <a:latin typeface="Nunito"/>
                <a:ea typeface="Nunito"/>
                <a:cs typeface="Nunito"/>
                <a:sym typeface="Nunito"/>
              </a:defRPr>
            </a:lvl1pPr>
            <a:lvl2pPr marL="914400" marR="0" lvl="1" indent="-279400" algn="l" rtl="0">
              <a:lnSpc>
                <a:spcPct val="100000"/>
              </a:lnSpc>
              <a:spcBef>
                <a:spcPts val="0"/>
              </a:spcBef>
              <a:spcAft>
                <a:spcPts val="0"/>
              </a:spcAft>
              <a:buClr>
                <a:srgbClr val="115588"/>
              </a:buClr>
              <a:buSzPts val="800"/>
              <a:buFont typeface="Nunito"/>
              <a:buChar char="❑"/>
              <a:defRPr sz="16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rgbClr val="115588"/>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rgbClr val="006600"/>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9pPr>
          </a:lstStyle>
          <a:p>
            <a:pPr marL="0" indent="0">
              <a:buFont typeface="Nunito"/>
              <a:buNone/>
            </a:pPr>
            <a:r>
              <a:rPr lang="en-AU" sz="2000" dirty="0" err="1" smtClean="0">
                <a:latin typeface="Courier New" pitchFamily="49" charset="0"/>
                <a:cs typeface="Courier New" pitchFamily="49" charset="0"/>
              </a:rPr>
              <a:t>shinyUI</a:t>
            </a:r>
            <a:r>
              <a:rPr lang="en-AU" sz="2000" dirty="0" smtClean="0">
                <a:latin typeface="Courier New" pitchFamily="49" charset="0"/>
                <a:cs typeface="Courier New" pitchFamily="49" charset="0"/>
              </a:rPr>
              <a:t>(</a:t>
            </a:r>
            <a:r>
              <a:rPr lang="en-AU" sz="2000" dirty="0" err="1" smtClean="0">
                <a:latin typeface="Courier New" pitchFamily="49" charset="0"/>
                <a:cs typeface="Courier New" pitchFamily="49" charset="0"/>
              </a:rPr>
              <a:t>fluidPage</a:t>
            </a:r>
            <a:r>
              <a:rPr lang="en-AU" sz="2000" dirty="0" smtClean="0">
                <a:latin typeface="Courier New" pitchFamily="49" charset="0"/>
                <a:cs typeface="Courier New" pitchFamily="49" charset="0"/>
              </a:rPr>
              <a:t>(</a:t>
            </a:r>
          </a:p>
          <a:p>
            <a:pPr marL="0" indent="0">
              <a:buFont typeface="Nunito"/>
              <a:buNone/>
            </a:pPr>
            <a:r>
              <a:rPr lang="en-AU" sz="2000" dirty="0" smtClean="0">
                <a:latin typeface="Courier New" pitchFamily="49" charset="0"/>
                <a:cs typeface="Courier New" pitchFamily="49" charset="0"/>
              </a:rPr>
              <a:t>  </a:t>
            </a:r>
          </a:p>
          <a:p>
            <a:pPr marL="0" indent="0">
              <a:buFont typeface="Nunito"/>
              <a:buNone/>
            </a:pPr>
            <a:r>
              <a:rPr lang="en-AU" sz="2000" dirty="0" smtClean="0">
                <a:latin typeface="Courier New" pitchFamily="49" charset="0"/>
                <a:cs typeface="Courier New" pitchFamily="49" charset="0"/>
              </a:rPr>
              <a:t>  )</a:t>
            </a:r>
          </a:p>
          <a:p>
            <a:pPr marL="0" indent="0">
              <a:buFont typeface="Nunito"/>
              <a:buNone/>
            </a:pPr>
            <a:r>
              <a:rPr lang="en-AU" sz="2000" dirty="0" smtClean="0">
                <a:latin typeface="Courier New" pitchFamily="49" charset="0"/>
                <a:cs typeface="Courier New" pitchFamily="49" charset="0"/>
              </a:rPr>
              <a:t>)</a:t>
            </a:r>
            <a:endParaRPr lang="en-AU" sz="2000" dirty="0">
              <a:latin typeface="Courier New" pitchFamily="49" charset="0"/>
              <a:cs typeface="Courier New" pitchFamily="49" charset="0"/>
            </a:endParaRPr>
          </a:p>
        </p:txBody>
      </p:sp>
      <p:sp>
        <p:nvSpPr>
          <p:cNvPr id="7" name="Rectangle 6"/>
          <p:cNvSpPr/>
          <p:nvPr/>
        </p:nvSpPr>
        <p:spPr>
          <a:xfrm>
            <a:off x="1520767" y="1147465"/>
            <a:ext cx="800219" cy="400110"/>
          </a:xfrm>
          <a:prstGeom prst="rect">
            <a:avLst/>
          </a:prstGeom>
        </p:spPr>
        <p:txBody>
          <a:bodyPr wrap="none">
            <a:spAutoFit/>
          </a:bodyPr>
          <a:lstStyle/>
          <a:p>
            <a:r>
              <a:rPr lang="en-AU" sz="2000" b="1" dirty="0" err="1">
                <a:latin typeface="Courier New" pitchFamily="49" charset="0"/>
                <a:cs typeface="Courier New" pitchFamily="49" charset="0"/>
              </a:rPr>
              <a:t>ui.R</a:t>
            </a:r>
            <a:endParaRPr lang="en-AU" sz="2000" b="1" dirty="0">
              <a:latin typeface="Courier New" pitchFamily="49" charset="0"/>
              <a:cs typeface="Courier New" pitchFamily="49" charset="0"/>
            </a:endParaRPr>
          </a:p>
        </p:txBody>
      </p:sp>
      <p:sp>
        <p:nvSpPr>
          <p:cNvPr id="8" name="Content Placeholder 2"/>
          <p:cNvSpPr txBox="1">
            <a:spLocks/>
          </p:cNvSpPr>
          <p:nvPr/>
        </p:nvSpPr>
        <p:spPr bwMode="auto">
          <a:xfrm>
            <a:off x="3375660" y="1664215"/>
            <a:ext cx="5579340" cy="23733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2000" b="0" dirty="0" err="1">
                <a:latin typeface="Courier New" pitchFamily="49" charset="0"/>
                <a:cs typeface="Courier New" pitchFamily="49" charset="0"/>
              </a:rPr>
              <a:t>shinyServer</a:t>
            </a:r>
            <a:r>
              <a:rPr lang="en-AU" sz="2000" b="0" dirty="0">
                <a:latin typeface="Courier New" pitchFamily="49" charset="0"/>
                <a:cs typeface="Courier New" pitchFamily="49" charset="0"/>
              </a:rPr>
              <a:t>(function(input, output) {</a:t>
            </a:r>
          </a:p>
          <a:p>
            <a:pPr marL="0" indent="0">
              <a:buFont typeface="Arial" pitchFamily="34" charset="0"/>
              <a:buNone/>
            </a:pPr>
            <a:r>
              <a:rPr lang="en-AU" sz="2000" b="0" dirty="0">
                <a:latin typeface="Courier New" pitchFamily="49" charset="0"/>
                <a:cs typeface="Courier New" pitchFamily="49" charset="0"/>
              </a:rPr>
              <a:t>  </a:t>
            </a:r>
          </a:p>
          <a:p>
            <a:pPr marL="0" indent="0">
              <a:buFont typeface="Arial" pitchFamily="34" charset="0"/>
              <a:buNone/>
            </a:pPr>
            <a:r>
              <a:rPr lang="en-AU" sz="2000" b="0" dirty="0">
                <a:latin typeface="Courier New" pitchFamily="49" charset="0"/>
                <a:cs typeface="Courier New" pitchFamily="49" charset="0"/>
              </a:rPr>
              <a:t>})</a:t>
            </a:r>
          </a:p>
          <a:p>
            <a:pPr marL="0" indent="0">
              <a:buFont typeface="Arial" pitchFamily="34" charset="0"/>
              <a:buNone/>
            </a:pPr>
            <a:endParaRPr lang="en-AU" sz="2000" dirty="0">
              <a:latin typeface="Courier New" pitchFamily="49" charset="0"/>
              <a:cs typeface="Courier New" pitchFamily="49" charset="0"/>
            </a:endParaRPr>
          </a:p>
        </p:txBody>
      </p:sp>
      <p:sp>
        <p:nvSpPr>
          <p:cNvPr id="9" name="Rectangle 8"/>
          <p:cNvSpPr/>
          <p:nvPr/>
        </p:nvSpPr>
        <p:spPr>
          <a:xfrm>
            <a:off x="5052060" y="1147465"/>
            <a:ext cx="1415772" cy="400110"/>
          </a:xfrm>
          <a:prstGeom prst="rect">
            <a:avLst/>
          </a:prstGeom>
        </p:spPr>
        <p:txBody>
          <a:bodyPr wrap="none">
            <a:spAutoFit/>
          </a:bodyPr>
          <a:lstStyle/>
          <a:p>
            <a:r>
              <a:rPr lang="en-AU" sz="2000" b="1" dirty="0" err="1">
                <a:latin typeface="Courier New" pitchFamily="49" charset="0"/>
                <a:cs typeface="Courier New" pitchFamily="49" charset="0"/>
              </a:rPr>
              <a:t>server.R</a:t>
            </a:r>
            <a:endParaRPr lang="en-AU" sz="2000" b="1" dirty="0">
              <a:latin typeface="Courier New" pitchFamily="49" charset="0"/>
              <a:cs typeface="Courier New" pitchFamily="49" charset="0"/>
            </a:endParaRPr>
          </a:p>
        </p:txBody>
      </p:sp>
    </p:spTree>
    <p:extLst>
      <p:ext uri="{BB962C8B-B14F-4D97-AF65-F5344CB8AC3E}">
        <p14:creationId xmlns:p14="http://schemas.microsoft.com/office/powerpoint/2010/main" val="242925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Anatomy of a Shiny </a:t>
            </a:r>
            <a:r>
              <a:rPr lang="en-US" dirty="0" smtClean="0"/>
              <a:t>app : data flow</a:t>
            </a:r>
            <a:endParaRPr lang="fr-FR" dirty="0"/>
          </a:p>
        </p:txBody>
      </p:sp>
      <p:grpSp>
        <p:nvGrpSpPr>
          <p:cNvPr id="40" name="Groupe 39"/>
          <p:cNvGrpSpPr/>
          <p:nvPr/>
        </p:nvGrpSpPr>
        <p:grpSpPr>
          <a:xfrm>
            <a:off x="899224" y="736944"/>
            <a:ext cx="3600000" cy="3600000"/>
            <a:chOff x="432831" y="736944"/>
            <a:chExt cx="3600000" cy="3600000"/>
          </a:xfrm>
        </p:grpSpPr>
        <p:sp>
          <p:nvSpPr>
            <p:cNvPr id="5" name="Rectangle à coins arrondis 4"/>
            <p:cNvSpPr/>
            <p:nvPr/>
          </p:nvSpPr>
          <p:spPr>
            <a:xfrm>
              <a:off x="432831" y="736944"/>
              <a:ext cx="3600000" cy="3600000"/>
            </a:xfrm>
            <a:prstGeom prst="roundRect">
              <a:avLst/>
            </a:prstGeom>
            <a:solidFill>
              <a:srgbClr val="2C90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Nunito" panose="020B0604020202020204" charset="0"/>
              </a:endParaRPr>
            </a:p>
          </p:txBody>
        </p:sp>
        <p:sp>
          <p:nvSpPr>
            <p:cNvPr id="9" name="Ellipse 8"/>
            <p:cNvSpPr/>
            <p:nvPr/>
          </p:nvSpPr>
          <p:spPr>
            <a:xfrm>
              <a:off x="2457535" y="2766355"/>
              <a:ext cx="1116000" cy="11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tx1"/>
                  </a:solidFill>
                  <a:latin typeface="Nunito" panose="020B0604020202020204" charset="0"/>
                </a:rPr>
                <a:t>Output </a:t>
              </a:r>
              <a:r>
                <a:rPr lang="fr-FR" sz="1200" dirty="0" err="1">
                  <a:solidFill>
                    <a:schemeClr val="tx1"/>
                  </a:solidFill>
                  <a:latin typeface="Nunito" panose="020B0604020202020204" charset="0"/>
                </a:rPr>
                <a:t>functions</a:t>
              </a:r>
              <a:endParaRPr lang="fr-FR" sz="1200" dirty="0">
                <a:solidFill>
                  <a:schemeClr val="tx1"/>
                </a:solidFill>
                <a:latin typeface="Nunito" panose="020B0604020202020204" charset="0"/>
              </a:endParaRPr>
            </a:p>
          </p:txBody>
        </p:sp>
        <p:sp>
          <p:nvSpPr>
            <p:cNvPr id="10" name="Ellipse 9"/>
            <p:cNvSpPr/>
            <p:nvPr/>
          </p:nvSpPr>
          <p:spPr>
            <a:xfrm>
              <a:off x="887183" y="3158395"/>
              <a:ext cx="1116000" cy="11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smtClean="0">
                  <a:solidFill>
                    <a:schemeClr val="tx1"/>
                  </a:solidFill>
                  <a:latin typeface="Nunito" panose="020B0604020202020204" charset="0"/>
                </a:rPr>
                <a:t>Send rendered objects back </a:t>
              </a:r>
              <a:r>
                <a:rPr lang="en-US" sz="1200" dirty="0">
                  <a:solidFill>
                    <a:schemeClr val="tx1"/>
                  </a:solidFill>
                  <a:latin typeface="Nunito" panose="020B0604020202020204" charset="0"/>
                </a:rPr>
                <a:t>to UI</a:t>
              </a:r>
            </a:p>
          </p:txBody>
        </p:sp>
        <p:sp>
          <p:nvSpPr>
            <p:cNvPr id="11" name="Ellipse 10"/>
            <p:cNvSpPr/>
            <p:nvPr/>
          </p:nvSpPr>
          <p:spPr>
            <a:xfrm>
              <a:off x="2457535" y="1191533"/>
              <a:ext cx="1116000" cy="11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err="1" smtClean="0">
                  <a:solidFill>
                    <a:schemeClr val="tx1"/>
                  </a:solidFill>
                  <a:latin typeface="Nunito" panose="020B0604020202020204" charset="0"/>
                </a:rPr>
                <a:t>Collect</a:t>
              </a:r>
              <a:r>
                <a:rPr lang="fr-FR" sz="1200" dirty="0" smtClean="0">
                  <a:solidFill>
                    <a:schemeClr val="tx1"/>
                  </a:solidFill>
                  <a:latin typeface="Nunito" panose="020B0604020202020204" charset="0"/>
                </a:rPr>
                <a:t> </a:t>
              </a:r>
              <a:endParaRPr lang="fr-FR" sz="1200" dirty="0">
                <a:solidFill>
                  <a:schemeClr val="tx1"/>
                </a:solidFill>
                <a:latin typeface="Nunito" panose="020B0604020202020204" charset="0"/>
              </a:endParaRPr>
            </a:p>
            <a:p>
              <a:pPr algn="ctr"/>
              <a:r>
                <a:rPr lang="fr-FR" sz="1200" dirty="0" err="1">
                  <a:solidFill>
                    <a:schemeClr val="tx1"/>
                  </a:solidFill>
                  <a:latin typeface="Nunito" panose="020B0604020202020204" charset="0"/>
                </a:rPr>
                <a:t>parameters</a:t>
              </a:r>
              <a:endParaRPr lang="fr-FR" sz="1200" dirty="0">
                <a:solidFill>
                  <a:schemeClr val="tx1"/>
                </a:solidFill>
                <a:latin typeface="Nunito" panose="020B0604020202020204" charset="0"/>
              </a:endParaRPr>
            </a:p>
          </p:txBody>
        </p:sp>
        <p:sp>
          <p:nvSpPr>
            <p:cNvPr id="12" name="Ellipse 11"/>
            <p:cNvSpPr/>
            <p:nvPr/>
          </p:nvSpPr>
          <p:spPr>
            <a:xfrm>
              <a:off x="887183" y="799499"/>
              <a:ext cx="1116000" cy="11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tx1"/>
                  </a:solidFill>
                  <a:latin typeface="Nunito" panose="020B0604020202020204" charset="0"/>
                </a:rPr>
                <a:t>Input widgets</a:t>
              </a:r>
            </a:p>
          </p:txBody>
        </p:sp>
      </p:grpSp>
      <p:grpSp>
        <p:nvGrpSpPr>
          <p:cNvPr id="46" name="Groupe 45"/>
          <p:cNvGrpSpPr/>
          <p:nvPr/>
        </p:nvGrpSpPr>
        <p:grpSpPr>
          <a:xfrm>
            <a:off x="5398448" y="1024915"/>
            <a:ext cx="2846328" cy="2928830"/>
            <a:chOff x="4724399" y="1024915"/>
            <a:chExt cx="2846328" cy="2928830"/>
          </a:xfrm>
        </p:grpSpPr>
        <p:sp>
          <p:nvSpPr>
            <p:cNvPr id="6" name="Rectangle à coins arrondis 5"/>
            <p:cNvSpPr/>
            <p:nvPr/>
          </p:nvSpPr>
          <p:spPr>
            <a:xfrm>
              <a:off x="4724399" y="1024915"/>
              <a:ext cx="2846328" cy="2928830"/>
            </a:xfrm>
            <a:prstGeom prst="roundRect">
              <a:avLst/>
            </a:prstGeom>
            <a:solidFill>
              <a:srgbClr val="2C90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Nunito" panose="020B0604020202020204" charset="0"/>
              </a:endParaRPr>
            </a:p>
          </p:txBody>
        </p:sp>
        <p:sp>
          <p:nvSpPr>
            <p:cNvPr id="8" name="Ellipse 7"/>
            <p:cNvSpPr/>
            <p:nvPr/>
          </p:nvSpPr>
          <p:spPr>
            <a:xfrm>
              <a:off x="5589563" y="1189444"/>
              <a:ext cx="1116000" cy="11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err="1">
                  <a:solidFill>
                    <a:schemeClr val="tx1"/>
                  </a:solidFill>
                  <a:latin typeface="Nunito" panose="020B0604020202020204" charset="0"/>
                </a:rPr>
                <a:t>Load</a:t>
              </a:r>
              <a:r>
                <a:rPr lang="fr-FR" sz="1200" dirty="0">
                  <a:solidFill>
                    <a:schemeClr val="tx1"/>
                  </a:solidFill>
                  <a:latin typeface="Nunito" panose="020B0604020202020204" charset="0"/>
                </a:rPr>
                <a:t> </a:t>
              </a:r>
              <a:r>
                <a:rPr lang="fr-FR" sz="1200" dirty="0" smtClean="0">
                  <a:solidFill>
                    <a:schemeClr val="tx1"/>
                  </a:solidFill>
                  <a:latin typeface="Nunito" panose="020B0604020202020204" charset="0"/>
                </a:rPr>
                <a:t>packages</a:t>
              </a:r>
            </a:p>
            <a:p>
              <a:pPr algn="ctr"/>
              <a:r>
                <a:rPr lang="fr-FR" sz="1200" dirty="0" err="1" smtClean="0">
                  <a:solidFill>
                    <a:schemeClr val="tx1"/>
                  </a:solidFill>
                  <a:latin typeface="Nunito" panose="020B0604020202020204" charset="0"/>
                </a:rPr>
                <a:t>Load</a:t>
              </a:r>
              <a:r>
                <a:rPr lang="fr-FR" sz="1200" dirty="0" smtClean="0">
                  <a:solidFill>
                    <a:schemeClr val="tx1"/>
                  </a:solidFill>
                  <a:latin typeface="Nunito" panose="020B0604020202020204" charset="0"/>
                </a:rPr>
                <a:t> data</a:t>
              </a:r>
              <a:endParaRPr lang="fr-FR" sz="1200" dirty="0">
                <a:solidFill>
                  <a:schemeClr val="tx1"/>
                </a:solidFill>
                <a:latin typeface="Nunito" panose="020B0604020202020204" charset="0"/>
              </a:endParaRPr>
            </a:p>
          </p:txBody>
        </p:sp>
        <p:sp>
          <p:nvSpPr>
            <p:cNvPr id="14" name="Ellipse 13"/>
            <p:cNvSpPr/>
            <p:nvPr/>
          </p:nvSpPr>
          <p:spPr>
            <a:xfrm>
              <a:off x="5589563" y="2673216"/>
              <a:ext cx="1116000" cy="11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Nunito" panose="020B0604020202020204" charset="0"/>
                </a:rPr>
                <a:t>Conduct analysis – </a:t>
              </a:r>
              <a:br>
                <a:rPr lang="en-US" sz="1200" dirty="0">
                  <a:solidFill>
                    <a:schemeClr val="tx1"/>
                  </a:solidFill>
                  <a:latin typeface="Nunito" panose="020B0604020202020204" charset="0"/>
                </a:rPr>
              </a:br>
              <a:r>
                <a:rPr lang="en-US" sz="1200" dirty="0">
                  <a:solidFill>
                    <a:schemeClr val="tx1"/>
                  </a:solidFill>
                  <a:latin typeface="Nunito" panose="020B0604020202020204" charset="0"/>
                </a:rPr>
                <a:t>generate tables and graphs</a:t>
              </a:r>
            </a:p>
          </p:txBody>
        </p:sp>
      </p:grpSp>
      <p:cxnSp>
        <p:nvCxnSpPr>
          <p:cNvPr id="16" name="Connecteur droit avec flèche 15"/>
          <p:cNvCxnSpPr>
            <a:stCxn id="8" idx="4"/>
            <a:endCxn id="14" idx="0"/>
          </p:cNvCxnSpPr>
          <p:nvPr/>
        </p:nvCxnSpPr>
        <p:spPr>
          <a:xfrm>
            <a:off x="6821612" y="2305444"/>
            <a:ext cx="0" cy="36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a:stCxn id="12" idx="6"/>
            <a:endCxn id="11" idx="2"/>
          </p:cNvCxnSpPr>
          <p:nvPr/>
        </p:nvCxnSpPr>
        <p:spPr>
          <a:xfrm>
            <a:off x="2469576" y="1357499"/>
            <a:ext cx="454352" cy="392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a:stCxn id="11" idx="5"/>
            <a:endCxn id="14" idx="1"/>
          </p:cNvCxnSpPr>
          <p:nvPr/>
        </p:nvCxnSpPr>
        <p:spPr>
          <a:xfrm>
            <a:off x="3876494" y="2144099"/>
            <a:ext cx="2550552" cy="692551"/>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2" name="Connecteur droit avec flèche 21"/>
          <p:cNvCxnSpPr>
            <a:stCxn id="14" idx="2"/>
            <a:endCxn id="9" idx="6"/>
          </p:cNvCxnSpPr>
          <p:nvPr/>
        </p:nvCxnSpPr>
        <p:spPr>
          <a:xfrm flipH="1">
            <a:off x="4039928" y="3231216"/>
            <a:ext cx="2223684" cy="93139"/>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4" name="Connecteur droit avec flèche 23"/>
          <p:cNvCxnSpPr>
            <a:stCxn id="9" idx="2"/>
            <a:endCxn id="10" idx="6"/>
          </p:cNvCxnSpPr>
          <p:nvPr/>
        </p:nvCxnSpPr>
        <p:spPr>
          <a:xfrm flipH="1">
            <a:off x="2469576" y="3324355"/>
            <a:ext cx="454352" cy="392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ZoneTexte 46"/>
          <p:cNvSpPr txBox="1"/>
          <p:nvPr/>
        </p:nvSpPr>
        <p:spPr>
          <a:xfrm>
            <a:off x="2469576" y="445631"/>
            <a:ext cx="453483" cy="307777"/>
          </a:xfrm>
          <a:prstGeom prst="rect">
            <a:avLst/>
          </a:prstGeom>
          <a:noFill/>
        </p:spPr>
        <p:txBody>
          <a:bodyPr wrap="square" rtlCol="0">
            <a:spAutoFit/>
          </a:bodyPr>
          <a:lstStyle/>
          <a:p>
            <a:pPr algn="ctr"/>
            <a:r>
              <a:rPr lang="fr-FR" dirty="0" err="1" smtClean="0">
                <a:solidFill>
                  <a:schemeClr val="accent6"/>
                </a:solidFill>
                <a:latin typeface="Nunito" panose="020B0604020202020204" charset="0"/>
              </a:rPr>
              <a:t>ui</a:t>
            </a:r>
            <a:endParaRPr lang="fr-FR" dirty="0">
              <a:solidFill>
                <a:schemeClr val="accent6"/>
              </a:solidFill>
              <a:latin typeface="Nunito" panose="020B0604020202020204" charset="0"/>
            </a:endParaRPr>
          </a:p>
        </p:txBody>
      </p:sp>
      <p:sp>
        <p:nvSpPr>
          <p:cNvPr id="48" name="ZoneTexte 47"/>
          <p:cNvSpPr txBox="1"/>
          <p:nvPr/>
        </p:nvSpPr>
        <p:spPr>
          <a:xfrm>
            <a:off x="6263612" y="717138"/>
            <a:ext cx="1116000" cy="307777"/>
          </a:xfrm>
          <a:prstGeom prst="rect">
            <a:avLst/>
          </a:prstGeom>
          <a:noFill/>
        </p:spPr>
        <p:txBody>
          <a:bodyPr wrap="square" rtlCol="0">
            <a:spAutoFit/>
          </a:bodyPr>
          <a:lstStyle/>
          <a:p>
            <a:pPr algn="ctr"/>
            <a:r>
              <a:rPr lang="fr-FR" dirty="0" smtClean="0">
                <a:solidFill>
                  <a:schemeClr val="accent6"/>
                </a:solidFill>
                <a:latin typeface="Nunito" panose="020B0604020202020204" charset="0"/>
              </a:rPr>
              <a:t>server</a:t>
            </a:r>
            <a:endParaRPr lang="fr-FR" dirty="0">
              <a:solidFill>
                <a:schemeClr val="accent6"/>
              </a:solidFill>
              <a:latin typeface="Nunito" panose="020B0604020202020204" charset="0"/>
            </a:endParaRPr>
          </a:p>
        </p:txBody>
      </p:sp>
    </p:spTree>
    <p:extLst>
      <p:ext uri="{BB962C8B-B14F-4D97-AF65-F5344CB8AC3E}">
        <p14:creationId xmlns:p14="http://schemas.microsoft.com/office/powerpoint/2010/main" val="32943592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How do the </a:t>
            </a:r>
            <a:r>
              <a:rPr lang="en-GB" dirty="0" err="1"/>
              <a:t>ui</a:t>
            </a:r>
            <a:r>
              <a:rPr lang="en-GB" dirty="0"/>
              <a:t> and the server </a:t>
            </a:r>
            <a:r>
              <a:rPr lang="en-GB" dirty="0" smtClean="0"/>
              <a:t>communicate </a:t>
            </a:r>
            <a:r>
              <a:rPr lang="en-GB" dirty="0"/>
              <a:t>?</a:t>
            </a:r>
            <a:endParaRPr lang="fr-FR" dirty="0"/>
          </a:p>
        </p:txBody>
      </p:sp>
      <p:sp>
        <p:nvSpPr>
          <p:cNvPr id="3" name="Espace réservé du texte 2"/>
          <p:cNvSpPr>
            <a:spLocks noGrp="1"/>
          </p:cNvSpPr>
          <p:nvPr>
            <p:ph type="body" idx="1"/>
          </p:nvPr>
        </p:nvSpPr>
        <p:spPr/>
        <p:txBody>
          <a:bodyPr/>
          <a:lstStyle/>
          <a:p>
            <a:endParaRPr lang="fr-FR" dirty="0"/>
          </a:p>
        </p:txBody>
      </p:sp>
      <p:grpSp>
        <p:nvGrpSpPr>
          <p:cNvPr id="17" name="Groupe 16"/>
          <p:cNvGrpSpPr/>
          <p:nvPr/>
        </p:nvGrpSpPr>
        <p:grpSpPr>
          <a:xfrm>
            <a:off x="614574" y="1310575"/>
            <a:ext cx="8038772" cy="2206551"/>
            <a:chOff x="614574" y="1310575"/>
            <a:chExt cx="8038772" cy="2206551"/>
          </a:xfrm>
        </p:grpSpPr>
        <p:sp>
          <p:nvSpPr>
            <p:cNvPr id="5" name="Rectangle à coins arrondis 4"/>
            <p:cNvSpPr/>
            <p:nvPr/>
          </p:nvSpPr>
          <p:spPr>
            <a:xfrm>
              <a:off x="4653776" y="1763589"/>
              <a:ext cx="3999570" cy="1549472"/>
            </a:xfrm>
            <a:prstGeom prst="roundRect">
              <a:avLst/>
            </a:prstGeom>
            <a:solidFill>
              <a:srgbClr val="2C90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Courier New" panose="02070309020205020404" pitchFamily="49" charset="0"/>
                  <a:cs typeface="Courier New" panose="02070309020205020404" pitchFamily="49" charset="0"/>
                </a:rPr>
                <a:t>output$</a:t>
              </a:r>
              <a:r>
                <a:rPr lang="fr-FR" b="1" dirty="0">
                  <a:solidFill>
                    <a:srgbClr val="FF0000"/>
                  </a:solidFill>
                  <a:latin typeface="Courier New" panose="02070309020205020404" pitchFamily="49" charset="0"/>
                  <a:cs typeface="Courier New" panose="02070309020205020404" pitchFamily="49" charset="0"/>
                </a:rPr>
                <a:t>out1</a:t>
              </a:r>
              <a:r>
                <a:rPr lang="fr-FR" dirty="0">
                  <a:latin typeface="Courier New" panose="02070309020205020404" pitchFamily="49" charset="0"/>
                  <a:cs typeface="Courier New" panose="02070309020205020404" pitchFamily="49" charset="0"/>
                </a:rPr>
                <a:t> </a:t>
              </a:r>
              <a:r>
                <a:rPr lang="fr-FR" dirty="0" smtClean="0">
                  <a:latin typeface="Courier New" panose="02070309020205020404" pitchFamily="49" charset="0"/>
                  <a:cs typeface="Courier New" panose="02070309020205020404" pitchFamily="49" charset="0"/>
                </a:rPr>
                <a:t>&lt; - </a:t>
              </a:r>
              <a:r>
                <a:rPr lang="fr-FR" dirty="0" err="1" smtClean="0">
                  <a:latin typeface="Courier New" panose="02070309020205020404" pitchFamily="49" charset="0"/>
                  <a:cs typeface="Courier New" panose="02070309020205020404" pitchFamily="49" charset="0"/>
                </a:rPr>
                <a:t>render</a:t>
              </a:r>
              <a:r>
                <a:rPr lang="fr-FR" dirty="0">
                  <a:latin typeface="Courier New" panose="02070309020205020404" pitchFamily="49" charset="0"/>
                  <a:cs typeface="Courier New" panose="02070309020205020404" pitchFamily="49" charset="0"/>
                </a:rPr>
                <a:t>*(input$</a:t>
              </a:r>
              <a:r>
                <a:rPr lang="fr-FR" b="1" dirty="0">
                  <a:solidFill>
                    <a:srgbClr val="FFC000"/>
                  </a:solidFill>
                  <a:latin typeface="Courier New" panose="02070309020205020404" pitchFamily="49" charset="0"/>
                  <a:cs typeface="Courier New" panose="02070309020205020404" pitchFamily="49" charset="0"/>
                </a:rPr>
                <a:t>in1</a:t>
              </a:r>
              <a:r>
                <a:rPr lang="fr-FR" dirty="0">
                  <a:latin typeface="Courier New" panose="02070309020205020404" pitchFamily="49" charset="0"/>
                  <a:cs typeface="Courier New" panose="02070309020205020404" pitchFamily="49" charset="0"/>
                </a:rPr>
                <a:t>)</a:t>
              </a:r>
            </a:p>
          </p:txBody>
        </p:sp>
        <p:sp>
          <p:nvSpPr>
            <p:cNvPr id="6" name="Rectangle à coins arrondis 5"/>
            <p:cNvSpPr/>
            <p:nvPr/>
          </p:nvSpPr>
          <p:spPr>
            <a:xfrm>
              <a:off x="614574" y="1763589"/>
              <a:ext cx="3600587" cy="1549472"/>
            </a:xfrm>
            <a:prstGeom prst="roundRect">
              <a:avLst/>
            </a:prstGeom>
            <a:solidFill>
              <a:srgbClr val="2C90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smtClean="0">
                  <a:solidFill>
                    <a:schemeClr val="bg1"/>
                  </a:solidFill>
                  <a:latin typeface="Courier New" panose="02070309020205020404" pitchFamily="49" charset="0"/>
                  <a:cs typeface="Courier New" panose="02070309020205020404" pitchFamily="49" charset="0"/>
                </a:rPr>
                <a:t>*Input(</a:t>
              </a:r>
              <a:r>
                <a:rPr lang="fr-FR" dirty="0" err="1" smtClean="0">
                  <a:solidFill>
                    <a:schemeClr val="bg1"/>
                  </a:solidFill>
                  <a:latin typeface="Courier New" panose="02070309020205020404" pitchFamily="49" charset="0"/>
                  <a:cs typeface="Courier New" panose="02070309020205020404" pitchFamily="49" charset="0"/>
                </a:rPr>
                <a:t>inputId</a:t>
              </a:r>
              <a:r>
                <a:rPr lang="fr-FR" dirty="0" smtClean="0">
                  <a:solidFill>
                    <a:schemeClr val="bg1"/>
                  </a:solidFill>
                  <a:latin typeface="Courier New" panose="02070309020205020404" pitchFamily="49" charset="0"/>
                  <a:cs typeface="Courier New" panose="02070309020205020404" pitchFamily="49" charset="0"/>
                </a:rPr>
                <a:t> </a:t>
              </a:r>
              <a:r>
                <a:rPr lang="fr-FR" dirty="0">
                  <a:solidFill>
                    <a:schemeClr val="bg1"/>
                  </a:solidFill>
                  <a:latin typeface="Courier New" panose="02070309020205020404" pitchFamily="49" charset="0"/>
                  <a:cs typeface="Courier New" panose="02070309020205020404" pitchFamily="49" charset="0"/>
                </a:rPr>
                <a:t>= « </a:t>
              </a:r>
              <a:r>
                <a:rPr lang="fr-FR" b="1" dirty="0">
                  <a:solidFill>
                    <a:srgbClr val="FFC000"/>
                  </a:solidFill>
                  <a:latin typeface="Courier New" panose="02070309020205020404" pitchFamily="49" charset="0"/>
                  <a:cs typeface="Courier New" panose="02070309020205020404" pitchFamily="49" charset="0"/>
                </a:rPr>
                <a:t>in1</a:t>
              </a:r>
              <a:r>
                <a:rPr lang="fr-FR" dirty="0">
                  <a:solidFill>
                    <a:schemeClr val="bg1"/>
                  </a:solidFill>
                  <a:latin typeface="Courier New" panose="02070309020205020404" pitchFamily="49" charset="0"/>
                  <a:cs typeface="Courier New" panose="02070309020205020404" pitchFamily="49" charset="0"/>
                </a:rPr>
                <a:t> »,</a:t>
              </a:r>
            </a:p>
            <a:p>
              <a:r>
                <a:rPr lang="fr-FR" dirty="0">
                  <a:solidFill>
                    <a:schemeClr val="bg1"/>
                  </a:solidFill>
                  <a:latin typeface="Courier New" panose="02070309020205020404" pitchFamily="49" charset="0"/>
                  <a:cs typeface="Courier New" panose="02070309020205020404" pitchFamily="49" charset="0"/>
                </a:rPr>
                <a:t>              label = «  »),</a:t>
              </a:r>
            </a:p>
            <a:p>
              <a:endParaRPr lang="fr-FR" dirty="0">
                <a:solidFill>
                  <a:schemeClr val="bg1"/>
                </a:solidFill>
                <a:latin typeface="Courier New" panose="02070309020205020404" pitchFamily="49" charset="0"/>
                <a:cs typeface="Courier New" panose="02070309020205020404" pitchFamily="49" charset="0"/>
              </a:endParaRPr>
            </a:p>
            <a:p>
              <a:r>
                <a:rPr lang="fr-FR" dirty="0">
                  <a:solidFill>
                    <a:schemeClr val="bg1"/>
                  </a:solidFill>
                  <a:latin typeface="Courier New" panose="02070309020205020404" pitchFamily="49" charset="0"/>
                  <a:cs typeface="Courier New" panose="02070309020205020404" pitchFamily="49" charset="0"/>
                </a:rPr>
                <a:t>*Output(</a:t>
              </a:r>
              <a:r>
                <a:rPr lang="fr-FR" dirty="0" err="1">
                  <a:solidFill>
                    <a:schemeClr val="bg1"/>
                  </a:solidFill>
                  <a:latin typeface="Courier New" panose="02070309020205020404" pitchFamily="49" charset="0"/>
                  <a:cs typeface="Courier New" panose="02070309020205020404" pitchFamily="49" charset="0"/>
                </a:rPr>
                <a:t>outputId</a:t>
              </a:r>
              <a:r>
                <a:rPr lang="fr-FR" dirty="0">
                  <a:solidFill>
                    <a:schemeClr val="bg1"/>
                  </a:solidFill>
                  <a:latin typeface="Courier New" panose="02070309020205020404" pitchFamily="49" charset="0"/>
                  <a:cs typeface="Courier New" panose="02070309020205020404" pitchFamily="49" charset="0"/>
                </a:rPr>
                <a:t> = « </a:t>
              </a:r>
              <a:r>
                <a:rPr lang="fr-FR" b="1" dirty="0">
                  <a:solidFill>
                    <a:srgbClr val="FF0000"/>
                  </a:solidFill>
                  <a:latin typeface="Courier New" panose="02070309020205020404" pitchFamily="49" charset="0"/>
                  <a:cs typeface="Courier New" panose="02070309020205020404" pitchFamily="49" charset="0"/>
                </a:rPr>
                <a:t>out1</a:t>
              </a:r>
              <a:r>
                <a:rPr lang="fr-FR" dirty="0">
                  <a:solidFill>
                    <a:schemeClr val="bg1"/>
                  </a:solidFill>
                  <a:latin typeface="Courier New" panose="02070309020205020404" pitchFamily="49" charset="0"/>
                  <a:cs typeface="Courier New" panose="02070309020205020404" pitchFamily="49" charset="0"/>
                </a:rPr>
                <a:t> »)</a:t>
              </a:r>
            </a:p>
          </p:txBody>
        </p:sp>
        <p:sp>
          <p:nvSpPr>
            <p:cNvPr id="14" name="Forme libre 13"/>
            <p:cNvSpPr/>
            <p:nvPr/>
          </p:nvSpPr>
          <p:spPr>
            <a:xfrm>
              <a:off x="2943922" y="1310575"/>
              <a:ext cx="5189034" cy="1120391"/>
            </a:xfrm>
            <a:custGeom>
              <a:avLst/>
              <a:gdLst>
                <a:gd name="connsiteX0" fmla="*/ 0 w 5189034"/>
                <a:gd name="connsiteY0" fmla="*/ 778420 h 1120391"/>
                <a:gd name="connsiteX1" fmla="*/ 3048000 w 5189034"/>
                <a:gd name="connsiteY1" fmla="*/ 5269 h 1120391"/>
                <a:gd name="connsiteX2" fmla="*/ 5189034 w 5189034"/>
                <a:gd name="connsiteY2" fmla="*/ 1120391 h 1120391"/>
              </a:gdLst>
              <a:ahLst/>
              <a:cxnLst>
                <a:cxn ang="0">
                  <a:pos x="connsiteX0" y="connsiteY0"/>
                </a:cxn>
                <a:cxn ang="0">
                  <a:pos x="connsiteX1" y="connsiteY1"/>
                </a:cxn>
                <a:cxn ang="0">
                  <a:pos x="connsiteX2" y="connsiteY2"/>
                </a:cxn>
              </a:cxnLst>
              <a:rect l="l" t="t" r="r" b="b"/>
              <a:pathLst>
                <a:path w="5189034" h="1120391">
                  <a:moveTo>
                    <a:pt x="0" y="778420"/>
                  </a:moveTo>
                  <a:cubicBezTo>
                    <a:pt x="1091580" y="363347"/>
                    <a:pt x="2183161" y="-51726"/>
                    <a:pt x="3048000" y="5269"/>
                  </a:cubicBezTo>
                  <a:cubicBezTo>
                    <a:pt x="3912839" y="62264"/>
                    <a:pt x="5101063" y="702840"/>
                    <a:pt x="5189034" y="1120391"/>
                  </a:cubicBezTo>
                </a:path>
              </a:pathLst>
            </a:custGeom>
            <a:noFill/>
            <a:ln w="381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orme libre 15"/>
            <p:cNvSpPr/>
            <p:nvPr/>
          </p:nvSpPr>
          <p:spPr>
            <a:xfrm>
              <a:off x="3300761" y="2683727"/>
              <a:ext cx="2349190" cy="833399"/>
            </a:xfrm>
            <a:custGeom>
              <a:avLst/>
              <a:gdLst>
                <a:gd name="connsiteX0" fmla="*/ 2349190 w 2349190"/>
                <a:gd name="connsiteY0" fmla="*/ 0 h 833399"/>
                <a:gd name="connsiteX1" fmla="*/ 1070517 w 2349190"/>
                <a:gd name="connsiteY1" fmla="*/ 825190 h 833399"/>
                <a:gd name="connsiteX2" fmla="*/ 0 w 2349190"/>
                <a:gd name="connsiteY2" fmla="*/ 297366 h 833399"/>
              </a:gdLst>
              <a:ahLst/>
              <a:cxnLst>
                <a:cxn ang="0">
                  <a:pos x="connsiteX0" y="connsiteY0"/>
                </a:cxn>
                <a:cxn ang="0">
                  <a:pos x="connsiteX1" y="connsiteY1"/>
                </a:cxn>
                <a:cxn ang="0">
                  <a:pos x="connsiteX2" y="connsiteY2"/>
                </a:cxn>
              </a:cxnLst>
              <a:rect l="l" t="t" r="r" b="b"/>
              <a:pathLst>
                <a:path w="2349190" h="833399">
                  <a:moveTo>
                    <a:pt x="2349190" y="0"/>
                  </a:moveTo>
                  <a:cubicBezTo>
                    <a:pt x="1905619" y="387814"/>
                    <a:pt x="1462049" y="775629"/>
                    <a:pt x="1070517" y="825190"/>
                  </a:cubicBezTo>
                  <a:cubicBezTo>
                    <a:pt x="678985" y="874751"/>
                    <a:pt x="131336" y="700049"/>
                    <a:pt x="0" y="297366"/>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9" name="ZoneTexte 8"/>
          <p:cNvSpPr txBox="1"/>
          <p:nvPr/>
        </p:nvSpPr>
        <p:spPr>
          <a:xfrm>
            <a:off x="2082425" y="1493060"/>
            <a:ext cx="453483" cy="307777"/>
          </a:xfrm>
          <a:prstGeom prst="rect">
            <a:avLst/>
          </a:prstGeom>
          <a:noFill/>
        </p:spPr>
        <p:txBody>
          <a:bodyPr wrap="square" rtlCol="0">
            <a:spAutoFit/>
          </a:bodyPr>
          <a:lstStyle/>
          <a:p>
            <a:pPr algn="ctr"/>
            <a:r>
              <a:rPr lang="fr-FR" dirty="0" err="1" smtClean="0">
                <a:solidFill>
                  <a:schemeClr val="accent6"/>
                </a:solidFill>
                <a:latin typeface="Nunito" panose="020B0604020202020204" charset="0"/>
              </a:rPr>
              <a:t>ui</a:t>
            </a:r>
            <a:endParaRPr lang="fr-FR" dirty="0">
              <a:solidFill>
                <a:schemeClr val="accent6"/>
              </a:solidFill>
              <a:latin typeface="Nunito" panose="020B0604020202020204" charset="0"/>
            </a:endParaRPr>
          </a:p>
        </p:txBody>
      </p:sp>
      <p:sp>
        <p:nvSpPr>
          <p:cNvPr id="10" name="ZoneTexte 9"/>
          <p:cNvSpPr txBox="1"/>
          <p:nvPr/>
        </p:nvSpPr>
        <p:spPr>
          <a:xfrm>
            <a:off x="5814483" y="1498258"/>
            <a:ext cx="1116000" cy="307777"/>
          </a:xfrm>
          <a:prstGeom prst="rect">
            <a:avLst/>
          </a:prstGeom>
          <a:noFill/>
        </p:spPr>
        <p:txBody>
          <a:bodyPr wrap="square" rtlCol="0">
            <a:spAutoFit/>
          </a:bodyPr>
          <a:lstStyle/>
          <a:p>
            <a:pPr algn="ctr"/>
            <a:r>
              <a:rPr lang="fr-FR" dirty="0" smtClean="0">
                <a:solidFill>
                  <a:schemeClr val="accent6"/>
                </a:solidFill>
                <a:latin typeface="Nunito" panose="020B0604020202020204" charset="0"/>
              </a:rPr>
              <a:t>server</a:t>
            </a:r>
            <a:endParaRPr lang="fr-FR" dirty="0">
              <a:solidFill>
                <a:schemeClr val="accent6"/>
              </a:solidFill>
              <a:latin typeface="Nunito" panose="020B0604020202020204" charset="0"/>
            </a:endParaRPr>
          </a:p>
        </p:txBody>
      </p:sp>
    </p:spTree>
    <p:extLst>
      <p:ext uri="{BB962C8B-B14F-4D97-AF65-F5344CB8AC3E}">
        <p14:creationId xmlns:p14="http://schemas.microsoft.com/office/powerpoint/2010/main" val="26245059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fr-FR" dirty="0"/>
              <a:t>Introduction à R Shiny</a:t>
            </a:r>
            <a:endParaRPr dirty="0"/>
          </a:p>
        </p:txBody>
      </p:sp>
      <p:sp>
        <p:nvSpPr>
          <p:cNvPr id="4" name="Espace réservé du texte 3"/>
          <p:cNvSpPr>
            <a:spLocks noGrp="1"/>
          </p:cNvSpPr>
          <p:nvPr>
            <p:ph type="body" idx="1"/>
          </p:nvPr>
        </p:nvSpPr>
        <p:spPr/>
        <p:txBody>
          <a:bodyPr anchor="ctr"/>
          <a:lstStyle/>
          <a:p>
            <a:pPr marL="127000" indent="0" algn="ctr">
              <a:buNone/>
            </a:pPr>
            <a:r>
              <a:rPr lang="en-AU" sz="4000" dirty="0"/>
              <a:t>My first (non trivial) Shiny app:</a:t>
            </a:r>
            <a:br>
              <a:rPr lang="en-AU" sz="4000" dirty="0"/>
            </a:br>
            <a:r>
              <a:rPr lang="en-AU" sz="4000" dirty="0"/>
              <a:t>generating random number and plotting and </a:t>
            </a:r>
            <a:r>
              <a:rPr lang="en-AU" sz="4000" dirty="0" smtClean="0"/>
              <a:t>histogram</a:t>
            </a:r>
            <a:endParaRPr lang="fr-FR" sz="4000" dirty="0"/>
          </a:p>
        </p:txBody>
      </p:sp>
    </p:spTree>
    <p:extLst>
      <p:ext uri="{BB962C8B-B14F-4D97-AF65-F5344CB8AC3E}">
        <p14:creationId xmlns:p14="http://schemas.microsoft.com/office/powerpoint/2010/main" val="16531242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 </a:t>
            </a:r>
            <a:r>
              <a:rPr lang="en-AU" dirty="0"/>
              <a:t>Shiny app</a:t>
            </a:r>
            <a:endParaRPr lang="fr-FR" dirty="0"/>
          </a:p>
        </p:txBody>
      </p:sp>
      <p:sp>
        <p:nvSpPr>
          <p:cNvPr id="3" name="Espace réservé du texte 2"/>
          <p:cNvSpPr>
            <a:spLocks noGrp="1"/>
          </p:cNvSpPr>
          <p:nvPr>
            <p:ph type="body" idx="1"/>
          </p:nvPr>
        </p:nvSpPr>
        <p:spPr/>
        <p:txBody>
          <a:bodyPr/>
          <a:lstStyle/>
          <a:p>
            <a:endParaRPr lang="fr-FR" dirty="0"/>
          </a:p>
        </p:txBody>
      </p:sp>
      <p:pic>
        <p:nvPicPr>
          <p:cNvPr id="4" name="Espace réservé du contenu 6" descr="Workshop - Example 1 – Basic Histogram - Mozilla Firefox"/>
          <p:cNvPicPr>
            <a:picLocks noChangeAspect="1"/>
          </p:cNvPicPr>
          <p:nvPr/>
        </p:nvPicPr>
        <p:blipFill rotWithShape="1">
          <a:blip r:embed="rId2">
            <a:extLst>
              <a:ext uri="{28A0092B-C50C-407E-A947-70E740481C1C}">
                <a14:useLocalDpi xmlns:a14="http://schemas.microsoft.com/office/drawing/2010/main" val="0"/>
              </a:ext>
            </a:extLst>
          </a:blip>
          <a:srcRect t="14584"/>
          <a:stretch/>
        </p:blipFill>
        <p:spPr>
          <a:xfrm>
            <a:off x="1092092" y="971550"/>
            <a:ext cx="6959816" cy="3200400"/>
          </a:xfrm>
          <a:prstGeom prst="rect">
            <a:avLst/>
          </a:prstGeom>
          <a:noFill/>
          <a:ln>
            <a:noFill/>
          </a:ln>
        </p:spPr>
      </p:pic>
    </p:spTree>
    <p:extLst>
      <p:ext uri="{BB962C8B-B14F-4D97-AF65-F5344CB8AC3E}">
        <p14:creationId xmlns:p14="http://schemas.microsoft.com/office/powerpoint/2010/main" val="40789468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latin typeface="Nunito" panose="020B0604020202020204" charset="0"/>
              </a:rPr>
              <a:t>Introduction à R Shiny</a:t>
            </a:r>
            <a:endParaRPr lang="fr-FR" dirty="0">
              <a:latin typeface="Nunito" panose="020B0604020202020204" charset="0"/>
            </a:endParaRPr>
          </a:p>
        </p:txBody>
      </p:sp>
    </p:spTree>
    <p:extLst>
      <p:ext uri="{BB962C8B-B14F-4D97-AF65-F5344CB8AC3E}">
        <p14:creationId xmlns:p14="http://schemas.microsoft.com/office/powerpoint/2010/main" val="39902786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 </a:t>
            </a:r>
            <a:r>
              <a:rPr lang="en-AU" dirty="0"/>
              <a:t>Shiny 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chemeClr val="bg1"/>
                </a:solidFill>
                <a:latin typeface="Courier New" pitchFamily="49" charset="0"/>
                <a:cs typeface="Courier New" pitchFamily="49" charset="0"/>
              </a:rPr>
              <a:t>fluidPage</a:t>
            </a:r>
            <a:r>
              <a:rPr lang="en-US" sz="1400" dirty="0">
                <a:solidFill>
                  <a:schemeClr val="bg1"/>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chemeClr val="bg1"/>
                </a:solidFill>
                <a:latin typeface="Courier New" pitchFamily="49" charset="0"/>
                <a:cs typeface="Courier New" pitchFamily="49" charset="0"/>
              </a:rPr>
              <a:t>titlePanel</a:t>
            </a:r>
            <a:r>
              <a:rPr lang="en-US" sz="1400" dirty="0">
                <a:solidFill>
                  <a:schemeClr val="bg1"/>
                </a:solidFill>
                <a:latin typeface="Courier New" pitchFamily="49" charset="0"/>
                <a:cs typeface="Courier New" pitchFamily="49" charset="0"/>
              </a:rPr>
              <a:t>("Workshop - Example 1 – Basic Histogram"),</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err="1">
                <a:solidFill>
                  <a:schemeClr val="bg1"/>
                </a:solidFill>
                <a:latin typeface="Courier New" pitchFamily="49" charset="0"/>
                <a:cs typeface="Courier New" pitchFamily="49" charset="0"/>
              </a:rPr>
              <a:t>sidebarLayout</a:t>
            </a:r>
            <a:r>
              <a:rPr lang="en-US" sz="1400" dirty="0">
                <a:solidFill>
                  <a:schemeClr val="bg1"/>
                </a:solidFill>
                <a:latin typeface="Courier New" pitchFamily="49" charset="0"/>
                <a:cs typeface="Courier New" pitchFamily="49" charset="0"/>
              </a:rPr>
              <a:t>(</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err="1">
                <a:solidFill>
                  <a:schemeClr val="bg1"/>
                </a:solidFill>
                <a:latin typeface="Courier New" pitchFamily="49" charset="0"/>
                <a:cs typeface="Courier New" pitchFamily="49" charset="0"/>
              </a:rPr>
              <a:t>sidebarPanel</a:t>
            </a:r>
            <a:r>
              <a:rPr lang="en-US" sz="1400" dirty="0">
                <a:solidFill>
                  <a:schemeClr val="bg1"/>
                </a:solidFill>
                <a:latin typeface="Courier New" pitchFamily="49" charset="0"/>
                <a:cs typeface="Courier New" pitchFamily="49" charset="0"/>
              </a:rPr>
              <a:t>(</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err="1">
                <a:solidFill>
                  <a:schemeClr val="bg1"/>
                </a:solidFill>
                <a:latin typeface="Courier New" pitchFamily="49" charset="0"/>
                <a:cs typeface="Courier New" pitchFamily="49" charset="0"/>
              </a:rPr>
              <a:t>numericInput</a:t>
            </a:r>
            <a:r>
              <a:rPr lang="en-US" sz="1400" dirty="0">
                <a:solidFill>
                  <a:schemeClr val="bg1"/>
                </a:solidFill>
                <a:latin typeface="Courier New" pitchFamily="49" charset="0"/>
                <a:cs typeface="Courier New" pitchFamily="49" charset="0"/>
              </a:rPr>
              <a:t>(</a:t>
            </a:r>
            <a:r>
              <a:rPr lang="en-US" sz="1400" dirty="0" err="1">
                <a:solidFill>
                  <a:schemeClr val="bg1"/>
                </a:solidFill>
                <a:latin typeface="Courier New" pitchFamily="49" charset="0"/>
                <a:cs typeface="Courier New" pitchFamily="49" charset="0"/>
              </a:rPr>
              <a:t>inputId</a:t>
            </a:r>
            <a:r>
              <a:rPr lang="en-US" sz="1400" dirty="0">
                <a:solidFill>
                  <a:schemeClr val="bg1"/>
                </a:solidFill>
                <a:latin typeface="Courier New" pitchFamily="49" charset="0"/>
                <a:cs typeface="Courier New" pitchFamily="49" charset="0"/>
              </a:rPr>
              <a:t>="n",</a:t>
            </a:r>
          </a:p>
          <a:p>
            <a:pPr marL="0" indent="0">
              <a:spcBef>
                <a:spcPts val="0"/>
              </a:spcBef>
              <a:buNone/>
            </a:pPr>
            <a:r>
              <a:rPr lang="en-US" sz="1400" dirty="0">
                <a:solidFill>
                  <a:schemeClr val="bg1"/>
                </a:solidFill>
                <a:latin typeface="Courier New" pitchFamily="49" charset="0"/>
                <a:cs typeface="Courier New" pitchFamily="49" charset="0"/>
              </a:rPr>
              <a:t>                    label="Number of observations",</a:t>
            </a:r>
            <a:br>
              <a:rPr lang="en-US" sz="1400" dirty="0">
                <a:solidFill>
                  <a:schemeClr val="bg1"/>
                </a:solidFill>
                <a:latin typeface="Courier New" pitchFamily="49" charset="0"/>
                <a:cs typeface="Courier New" pitchFamily="49" charset="0"/>
              </a:rPr>
            </a:br>
            <a:r>
              <a:rPr lang="en-US" sz="1400" dirty="0">
                <a:solidFill>
                  <a:schemeClr val="bg1"/>
                </a:solidFill>
                <a:latin typeface="Courier New" pitchFamily="49" charset="0"/>
                <a:cs typeface="Courier New" pitchFamily="49" charset="0"/>
              </a:rPr>
              <a:t>                    value=1000) ),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err="1">
                <a:solidFill>
                  <a:schemeClr val="bg1"/>
                </a:solidFill>
                <a:latin typeface="Courier New" pitchFamily="49" charset="0"/>
                <a:cs typeface="Courier New" pitchFamily="49" charset="0"/>
              </a:rPr>
              <a:t>mainPanel</a:t>
            </a:r>
            <a:r>
              <a:rPr lang="en-US" sz="1400" dirty="0">
                <a:solidFill>
                  <a:schemeClr val="bg1"/>
                </a:solidFill>
                <a:latin typeface="Courier New" pitchFamily="49" charset="0"/>
                <a:cs typeface="Courier New" pitchFamily="49" charset="0"/>
              </a:rPr>
              <a:t>(</a:t>
            </a:r>
            <a:r>
              <a:rPr lang="en-US" sz="1400" dirty="0" err="1">
                <a:solidFill>
                  <a:schemeClr val="bg1"/>
                </a:solidFill>
                <a:latin typeface="Courier New" pitchFamily="49" charset="0"/>
                <a:cs typeface="Courier New" pitchFamily="49" charset="0"/>
              </a:rPr>
              <a:t>plotOutput</a:t>
            </a:r>
            <a:r>
              <a:rPr lang="en-US" sz="1400" dirty="0">
                <a:solidFill>
                  <a:schemeClr val="bg1"/>
                </a:solidFill>
                <a:latin typeface="Courier New" pitchFamily="49" charset="0"/>
                <a:cs typeface="Courier New" pitchFamily="49" charset="0"/>
              </a:rPr>
              <a:t>("plot"))</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smtClean="0">
                <a:solidFill>
                  <a:schemeClr val="bg1"/>
                </a:solidFill>
                <a:latin typeface="Courier New" pitchFamily="49" charset="0"/>
                <a:cs typeface="Courier New" pitchFamily="49" charset="0"/>
              </a:rPr>
              <a:t>)</a:t>
            </a:r>
          </a:p>
          <a:p>
            <a:pPr marL="0" indent="0">
              <a:spcBef>
                <a:spcPts val="0"/>
              </a:spcBef>
              <a:buNone/>
            </a:pPr>
            <a:r>
              <a:rPr lang="en-US" sz="1400" dirty="0" smtClean="0">
                <a:solidFill>
                  <a:schemeClr val="bg1"/>
                </a:solidFill>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a:t>
            </a:r>
            <a:r>
              <a:rPr lang="en-US" sz="1400" dirty="0">
                <a:solidFill>
                  <a:schemeClr val="bg1"/>
                </a:solidFill>
                <a:latin typeface="Courier New" pitchFamily="49" charset="0"/>
                <a:cs typeface="Courier New" pitchFamily="49" charset="0"/>
              </a:rPr>
              <a:t> function(input, output) {</a:t>
            </a:r>
          </a:p>
          <a:p>
            <a:pPr marL="0" indent="0">
              <a:spcBef>
                <a:spcPts val="0"/>
              </a:spcBef>
              <a:buNone/>
            </a:pPr>
            <a:r>
              <a:rPr lang="en-US" sz="1400" dirty="0">
                <a:solidFill>
                  <a:schemeClr val="bg1"/>
                </a:solidFill>
                <a:latin typeface="Courier New" pitchFamily="49" charset="0"/>
                <a:cs typeface="Courier New" pitchFamily="49" charset="0"/>
              </a:rPr>
              <a:t>   data &lt;- reactive({</a:t>
            </a:r>
          </a:p>
          <a:p>
            <a:pPr marL="0" indent="0">
              <a:spcBef>
                <a:spcPts val="0"/>
              </a:spcBef>
              <a:buNone/>
            </a:pPr>
            <a:r>
              <a:rPr lang="en-US" sz="1400" dirty="0">
                <a:solidFill>
                  <a:schemeClr val="bg1"/>
                </a:solidFill>
                <a:latin typeface="Courier New" pitchFamily="49" charset="0"/>
                <a:cs typeface="Courier New" pitchFamily="49" charset="0"/>
              </a:rPr>
              <a:t>                     x &lt;- </a:t>
            </a:r>
            <a:r>
              <a:rPr lang="en-US" sz="1400" dirty="0" err="1">
                <a:solidFill>
                  <a:schemeClr val="bg1"/>
                </a:solidFill>
                <a:latin typeface="Courier New" pitchFamily="49" charset="0"/>
                <a:cs typeface="Courier New" pitchFamily="49" charset="0"/>
              </a:rPr>
              <a:t>rnorm</a:t>
            </a:r>
            <a:r>
              <a:rPr lang="en-US" sz="1400" dirty="0">
                <a:solidFill>
                  <a:schemeClr val="bg1"/>
                </a:solidFill>
                <a:latin typeface="Courier New" pitchFamily="49" charset="0"/>
                <a:cs typeface="Courier New" pitchFamily="49" charset="0"/>
              </a:rPr>
              <a:t>(</a:t>
            </a:r>
            <a:r>
              <a:rPr lang="en-US" sz="1400" dirty="0" err="1">
                <a:solidFill>
                  <a:schemeClr val="bg1"/>
                </a:solidFill>
                <a:latin typeface="Courier New" pitchFamily="49" charset="0"/>
                <a:cs typeface="Courier New" pitchFamily="49" charset="0"/>
              </a:rPr>
              <a:t>input$n</a:t>
            </a:r>
            <a:r>
              <a:rPr lang="en-US" sz="1400" dirty="0">
                <a:solidFill>
                  <a:schemeClr val="bg1"/>
                </a:solidFill>
                <a:latin typeface="Courier New" pitchFamily="49" charset="0"/>
                <a:cs typeface="Courier New" pitchFamily="49" charset="0"/>
              </a:rPr>
              <a:t>)</a:t>
            </a:r>
          </a:p>
          <a:p>
            <a:pPr marL="0" indent="0">
              <a:spcBef>
                <a:spcPts val="0"/>
              </a:spcBef>
              <a:buNone/>
            </a:pPr>
            <a:r>
              <a:rPr lang="en-US" sz="1400" dirty="0">
                <a:solidFill>
                  <a:schemeClr val="bg1"/>
                </a:solidFill>
                <a:latin typeface="Courier New" pitchFamily="49" charset="0"/>
                <a:cs typeface="Courier New" pitchFamily="49" charset="0"/>
              </a:rPr>
              <a:t>                     x })</a:t>
            </a:r>
          </a:p>
          <a:p>
            <a:pPr marL="0" indent="0">
              <a:spcBef>
                <a:spcPts val="0"/>
              </a:spcBef>
              <a:buNone/>
            </a:pPr>
            <a:endParaRPr lang="en-US" sz="1400" dirty="0">
              <a:solidFill>
                <a:schemeClr val="bg1"/>
              </a:solidFill>
              <a:latin typeface="Courier New" pitchFamily="49" charset="0"/>
              <a:cs typeface="Courier New" pitchFamily="49" charset="0"/>
            </a:endParaRP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err="1">
                <a:solidFill>
                  <a:schemeClr val="bg1"/>
                </a:solidFill>
                <a:latin typeface="Courier New" pitchFamily="49" charset="0"/>
                <a:cs typeface="Courier New" pitchFamily="49" charset="0"/>
              </a:rPr>
              <a:t>output$plot</a:t>
            </a:r>
            <a:r>
              <a:rPr lang="en-US" sz="1400" dirty="0">
                <a:solidFill>
                  <a:schemeClr val="bg1"/>
                </a:solidFill>
                <a:latin typeface="Courier New" pitchFamily="49" charset="0"/>
                <a:cs typeface="Courier New" pitchFamily="49" charset="0"/>
              </a:rPr>
              <a:t> &lt;- </a:t>
            </a:r>
            <a:r>
              <a:rPr lang="en-US" sz="1400" dirty="0" err="1">
                <a:solidFill>
                  <a:schemeClr val="bg1"/>
                </a:solidFill>
                <a:latin typeface="Courier New" pitchFamily="49" charset="0"/>
                <a:cs typeface="Courier New" pitchFamily="49" charset="0"/>
              </a:rPr>
              <a:t>renderPlot</a:t>
            </a:r>
            <a:r>
              <a:rPr lang="en-US" sz="1400" dirty="0">
                <a:solidFill>
                  <a:schemeClr val="bg1"/>
                </a:solidFill>
                <a:latin typeface="Courier New" pitchFamily="49" charset="0"/>
                <a:cs typeface="Courier New" pitchFamily="49" charset="0"/>
              </a:rPr>
              <a:t>({</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err="1">
                <a:solidFill>
                  <a:schemeClr val="bg1"/>
                </a:solidFill>
                <a:latin typeface="Courier New" pitchFamily="49" charset="0"/>
                <a:cs typeface="Courier New" pitchFamily="49" charset="0"/>
              </a:rPr>
              <a:t>hist</a:t>
            </a:r>
            <a:r>
              <a:rPr lang="en-US" sz="1400" dirty="0">
                <a:solidFill>
                  <a:schemeClr val="bg1"/>
                </a:solidFill>
                <a:latin typeface="Courier New" pitchFamily="49" charset="0"/>
                <a:cs typeface="Courier New" pitchFamily="49" charset="0"/>
              </a:rPr>
              <a:t>(data(), 50, main="",  </a:t>
            </a:r>
            <a:r>
              <a:rPr lang="en-US" sz="1400" dirty="0" err="1">
                <a:solidFill>
                  <a:schemeClr val="bg1"/>
                </a:solidFill>
                <a:latin typeface="Courier New" pitchFamily="49" charset="0"/>
                <a:cs typeface="Courier New" pitchFamily="49" charset="0"/>
              </a:rPr>
              <a:t>xlab</a:t>
            </a:r>
            <a:r>
              <a:rPr lang="en-US" sz="1400" dirty="0">
                <a:solidFill>
                  <a:schemeClr val="bg1"/>
                </a:solidFill>
                <a:latin typeface="Courier New" pitchFamily="49" charset="0"/>
                <a:cs typeface="Courier New" pitchFamily="49" charset="0"/>
              </a:rPr>
              <a:t>="x")</a:t>
            </a:r>
          </a:p>
          <a:p>
            <a:pPr marL="0" indent="0">
              <a:spcBef>
                <a:spcPts val="0"/>
              </a:spcBef>
              <a:buNone/>
            </a:pPr>
            <a:r>
              <a:rPr lang="en-US" sz="1400" dirty="0">
                <a:solidFill>
                  <a:schemeClr val="bg1"/>
                </a:solidFill>
                <a:latin typeface="Courier New" pitchFamily="49" charset="0"/>
                <a:cs typeface="Courier New" pitchFamily="49" charset="0"/>
              </a:rPr>
              <a:t>                   })</a:t>
            </a:r>
          </a:p>
          <a:p>
            <a:pPr marL="0" indent="0">
              <a:spcBef>
                <a:spcPts val="0"/>
              </a:spcBef>
              <a:buNone/>
            </a:pPr>
            <a:r>
              <a:rPr lang="en-US" sz="1400" dirty="0" smtClean="0">
                <a:solidFill>
                  <a:schemeClr val="bg1"/>
                </a:solidFill>
                <a:latin typeface="Courier New" pitchFamily="49" charset="0"/>
                <a:cs typeface="Courier New" pitchFamily="49" charset="0"/>
              </a:rPr>
              <a:t>}</a:t>
            </a:r>
            <a:endParaRPr lang="en-US" sz="1400" dirty="0">
              <a:solidFill>
                <a:schemeClr val="bg1"/>
              </a:solidFill>
              <a:latin typeface="Courier New" pitchFamily="49" charset="0"/>
              <a:cs typeface="Courier New" pitchFamily="49" charset="0"/>
            </a:endParaRPr>
          </a:p>
        </p:txBody>
      </p:sp>
    </p:spTree>
    <p:extLst>
      <p:ext uri="{BB962C8B-B14F-4D97-AF65-F5344CB8AC3E}">
        <p14:creationId xmlns:p14="http://schemas.microsoft.com/office/powerpoint/2010/main" val="37053390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 </a:t>
            </a:r>
            <a:r>
              <a:rPr lang="en-AU" dirty="0"/>
              <a:t>Shiny 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rgbClr val="000000"/>
                </a:solidFill>
                <a:latin typeface="Courier New" pitchFamily="49" charset="0"/>
                <a:cs typeface="Courier New" pitchFamily="49" charset="0"/>
              </a:rPr>
              <a:t>fluidPage</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titlePanel</a:t>
            </a:r>
            <a:r>
              <a:rPr lang="en-US" sz="1400" dirty="0">
                <a:solidFill>
                  <a:srgbClr val="000000"/>
                </a:solidFill>
                <a:latin typeface="Courier New" pitchFamily="49" charset="0"/>
                <a:cs typeface="Courier New" pitchFamily="49" charset="0"/>
              </a:rPr>
              <a:t>("Workshop - Example 1 – Basic Histogram"),</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sidebarLayout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sidebarPanel</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numericInput</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inputId</a:t>
            </a:r>
            <a:r>
              <a:rPr lang="en-US" sz="1400" dirty="0">
                <a:solidFill>
                  <a:srgbClr val="000000"/>
                </a:solidFill>
                <a:latin typeface="Courier New" pitchFamily="49" charset="0"/>
                <a:cs typeface="Courier New" pitchFamily="49" charset="0"/>
              </a:rPr>
              <a:t>="n",</a:t>
            </a:r>
          </a:p>
          <a:p>
            <a:pPr marL="0" indent="0">
              <a:spcBef>
                <a:spcPts val="0"/>
              </a:spcBef>
              <a:buNone/>
            </a:pPr>
            <a:r>
              <a:rPr lang="en-US" sz="1400" dirty="0">
                <a:solidFill>
                  <a:srgbClr val="000000"/>
                </a:solidFill>
                <a:latin typeface="Courier New" pitchFamily="49" charset="0"/>
                <a:cs typeface="Courier New" pitchFamily="49" charset="0"/>
              </a:rPr>
              <a:t>                    label="Number of observations",</a:t>
            </a:r>
            <a:br>
              <a:rPr lang="en-US" sz="1400" dirty="0">
                <a:solidFill>
                  <a:srgbClr val="000000"/>
                </a:solidFill>
                <a:latin typeface="Courier New" pitchFamily="49" charset="0"/>
                <a:cs typeface="Courier New" pitchFamily="49" charset="0"/>
              </a:rPr>
            </a:br>
            <a:r>
              <a:rPr lang="en-US" sz="1400" dirty="0">
                <a:solidFill>
                  <a:srgbClr val="000000"/>
                </a:solidFill>
                <a:latin typeface="Courier New" pitchFamily="49" charset="0"/>
                <a:cs typeface="Courier New" pitchFamily="49" charset="0"/>
              </a:rPr>
              <a:t>                    value=1000) ),  </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mainPanel</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plotOutput</a:t>
            </a:r>
            <a:r>
              <a:rPr lang="en-US" sz="1400" dirty="0">
                <a:solidFill>
                  <a:srgbClr val="000000"/>
                </a:solidFill>
                <a:latin typeface="Courier New" pitchFamily="49" charset="0"/>
                <a:cs typeface="Courier New" pitchFamily="49" charset="0"/>
              </a:rPr>
              <a:t>("plot"))</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data &lt;- reactive({</a:t>
            </a:r>
          </a:p>
          <a:p>
            <a:pPr marL="0" indent="0">
              <a:spcBef>
                <a:spcPts val="0"/>
              </a:spcBef>
              <a:buNone/>
            </a:pPr>
            <a:r>
              <a:rPr lang="en-US" sz="1400" dirty="0">
                <a:solidFill>
                  <a:srgbClr val="000000"/>
                </a:solidFill>
                <a:latin typeface="Courier New" pitchFamily="49" charset="0"/>
                <a:cs typeface="Courier New" pitchFamily="49" charset="0"/>
              </a:rPr>
              <a:t>                     x &lt;- </a:t>
            </a:r>
            <a:r>
              <a:rPr lang="en-US" sz="1400" dirty="0" err="1">
                <a:solidFill>
                  <a:srgbClr val="000000"/>
                </a:solidFill>
                <a:latin typeface="Courier New" pitchFamily="49" charset="0"/>
                <a:cs typeface="Courier New" pitchFamily="49" charset="0"/>
              </a:rPr>
              <a:t>rnorm</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input$n</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output$plot</a:t>
            </a:r>
            <a:r>
              <a:rPr lang="en-US" sz="1400" dirty="0">
                <a:solidFill>
                  <a:srgbClr val="000000"/>
                </a:solidFill>
                <a:latin typeface="Courier New" pitchFamily="49" charset="0"/>
                <a:cs typeface="Courier New" pitchFamily="49" charset="0"/>
              </a:rPr>
              <a:t> &lt;- </a:t>
            </a:r>
            <a:r>
              <a:rPr lang="en-US" sz="1400" dirty="0" err="1">
                <a:solidFill>
                  <a:srgbClr val="000000"/>
                </a:solidFill>
                <a:latin typeface="Courier New" pitchFamily="49" charset="0"/>
                <a:cs typeface="Courier New" pitchFamily="49" charset="0"/>
              </a:rPr>
              <a:t>renderPlot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hist</a:t>
            </a:r>
            <a:r>
              <a:rPr lang="en-US" sz="1400" dirty="0">
                <a:solidFill>
                  <a:srgbClr val="000000"/>
                </a:solidFill>
                <a:latin typeface="Courier New" pitchFamily="49" charset="0"/>
                <a:cs typeface="Courier New" pitchFamily="49" charset="0"/>
              </a:rPr>
              <a:t>(data(), 50, main="",  </a:t>
            </a:r>
            <a:r>
              <a:rPr lang="en-US" sz="1400" dirty="0" err="1">
                <a:solidFill>
                  <a:srgbClr val="000000"/>
                </a:solidFill>
                <a:latin typeface="Courier New" pitchFamily="49" charset="0"/>
                <a:cs typeface="Courier New" pitchFamily="49" charset="0"/>
              </a:rPr>
              <a:t>xlab</a:t>
            </a:r>
            <a:r>
              <a:rPr lang="en-US" sz="1400" dirty="0">
                <a:solidFill>
                  <a:srgbClr val="000000"/>
                </a:solidFill>
                <a:latin typeface="Courier New" pitchFamily="49" charset="0"/>
                <a:cs typeface="Courier New" pitchFamily="49" charset="0"/>
              </a:rPr>
              <a:t>="x")</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35063336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 </a:t>
            </a:r>
            <a:r>
              <a:rPr lang="en-AU" dirty="0"/>
              <a:t>Shiny 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b="1" dirty="0" err="1">
                <a:solidFill>
                  <a:srgbClr val="FF0000"/>
                </a:solidFill>
                <a:latin typeface="Courier New" pitchFamily="49" charset="0"/>
                <a:cs typeface="Courier New" pitchFamily="49" charset="0"/>
              </a:rPr>
              <a:t>fluidPage</a:t>
            </a:r>
            <a:r>
              <a:rPr lang="en-US" sz="1400" b="1" dirty="0">
                <a:solidFill>
                  <a:srgbClr val="FF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titlePanel</a:t>
            </a:r>
            <a:r>
              <a:rPr lang="en-US" sz="1400" dirty="0">
                <a:solidFill>
                  <a:srgbClr val="000000"/>
                </a:solidFill>
                <a:latin typeface="Courier New" pitchFamily="49" charset="0"/>
                <a:cs typeface="Courier New" pitchFamily="49" charset="0"/>
              </a:rPr>
              <a:t>("Workshop - Example 1 – Basic Histogram"),</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sidebarLayout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sidebarPanel</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numericInput</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inputId</a:t>
            </a:r>
            <a:r>
              <a:rPr lang="en-US" sz="1400" dirty="0">
                <a:solidFill>
                  <a:srgbClr val="000000"/>
                </a:solidFill>
                <a:latin typeface="Courier New" pitchFamily="49" charset="0"/>
                <a:cs typeface="Courier New" pitchFamily="49" charset="0"/>
              </a:rPr>
              <a:t>="n",</a:t>
            </a:r>
          </a:p>
          <a:p>
            <a:pPr marL="0" indent="0">
              <a:spcBef>
                <a:spcPts val="0"/>
              </a:spcBef>
              <a:buNone/>
            </a:pPr>
            <a:r>
              <a:rPr lang="en-US" sz="1400" dirty="0">
                <a:solidFill>
                  <a:srgbClr val="000000"/>
                </a:solidFill>
                <a:latin typeface="Courier New" pitchFamily="49" charset="0"/>
                <a:cs typeface="Courier New" pitchFamily="49" charset="0"/>
              </a:rPr>
              <a:t>                    label="Number of observations",</a:t>
            </a:r>
            <a:br>
              <a:rPr lang="en-US" sz="1400" dirty="0">
                <a:solidFill>
                  <a:srgbClr val="000000"/>
                </a:solidFill>
                <a:latin typeface="Courier New" pitchFamily="49" charset="0"/>
                <a:cs typeface="Courier New" pitchFamily="49" charset="0"/>
              </a:rPr>
            </a:br>
            <a:r>
              <a:rPr lang="en-US" sz="1400" dirty="0">
                <a:solidFill>
                  <a:srgbClr val="000000"/>
                </a:solidFill>
                <a:latin typeface="Courier New" pitchFamily="49" charset="0"/>
                <a:cs typeface="Courier New" pitchFamily="49" charset="0"/>
              </a:rPr>
              <a:t>                    value=1000) ),  </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mainPanel</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plotOutput</a:t>
            </a:r>
            <a:r>
              <a:rPr lang="en-US" sz="1400" dirty="0">
                <a:solidFill>
                  <a:srgbClr val="000000"/>
                </a:solidFill>
                <a:latin typeface="Courier New" pitchFamily="49" charset="0"/>
                <a:cs typeface="Courier New" pitchFamily="49" charset="0"/>
              </a:rPr>
              <a:t>("plot"))</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b="1" dirty="0">
                <a:solidFill>
                  <a:srgbClr val="FF0000"/>
                </a:solidFill>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data &lt;- reactive({</a:t>
            </a:r>
          </a:p>
          <a:p>
            <a:pPr marL="0" indent="0">
              <a:spcBef>
                <a:spcPts val="0"/>
              </a:spcBef>
              <a:buNone/>
            </a:pPr>
            <a:r>
              <a:rPr lang="en-US" sz="1400" dirty="0">
                <a:solidFill>
                  <a:srgbClr val="000000"/>
                </a:solidFill>
                <a:latin typeface="Courier New" pitchFamily="49" charset="0"/>
                <a:cs typeface="Courier New" pitchFamily="49" charset="0"/>
              </a:rPr>
              <a:t>                     x &lt;- </a:t>
            </a:r>
            <a:r>
              <a:rPr lang="en-US" sz="1400" dirty="0" err="1">
                <a:solidFill>
                  <a:srgbClr val="000000"/>
                </a:solidFill>
                <a:latin typeface="Courier New" pitchFamily="49" charset="0"/>
                <a:cs typeface="Courier New" pitchFamily="49" charset="0"/>
              </a:rPr>
              <a:t>rnorm</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input$n</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output$plot</a:t>
            </a:r>
            <a:r>
              <a:rPr lang="en-US" sz="1400" dirty="0">
                <a:solidFill>
                  <a:srgbClr val="000000"/>
                </a:solidFill>
                <a:latin typeface="Courier New" pitchFamily="49" charset="0"/>
                <a:cs typeface="Courier New" pitchFamily="49" charset="0"/>
              </a:rPr>
              <a:t> &lt;- </a:t>
            </a:r>
            <a:r>
              <a:rPr lang="en-US" sz="1400" dirty="0" err="1">
                <a:solidFill>
                  <a:srgbClr val="000000"/>
                </a:solidFill>
                <a:latin typeface="Courier New" pitchFamily="49" charset="0"/>
                <a:cs typeface="Courier New" pitchFamily="49" charset="0"/>
              </a:rPr>
              <a:t>renderPlot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hist</a:t>
            </a:r>
            <a:r>
              <a:rPr lang="en-US" sz="1400" dirty="0">
                <a:solidFill>
                  <a:srgbClr val="000000"/>
                </a:solidFill>
                <a:latin typeface="Courier New" pitchFamily="49" charset="0"/>
                <a:cs typeface="Courier New" pitchFamily="49" charset="0"/>
              </a:rPr>
              <a:t>(data(), 50, main="",  </a:t>
            </a:r>
            <a:r>
              <a:rPr lang="en-US" sz="1400" dirty="0" err="1">
                <a:solidFill>
                  <a:srgbClr val="000000"/>
                </a:solidFill>
                <a:latin typeface="Courier New" pitchFamily="49" charset="0"/>
                <a:cs typeface="Courier New" pitchFamily="49" charset="0"/>
              </a:rPr>
              <a:t>xlab</a:t>
            </a:r>
            <a:r>
              <a:rPr lang="en-US" sz="1400" dirty="0">
                <a:solidFill>
                  <a:srgbClr val="000000"/>
                </a:solidFill>
                <a:latin typeface="Courier New" pitchFamily="49" charset="0"/>
                <a:cs typeface="Courier New" pitchFamily="49" charset="0"/>
              </a:rPr>
              <a:t>="x")</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sp>
        <p:nvSpPr>
          <p:cNvPr id="4" name="Rectangle à coins arrondis 3"/>
          <p:cNvSpPr/>
          <p:nvPr/>
        </p:nvSpPr>
        <p:spPr>
          <a:xfrm>
            <a:off x="6081129" y="366721"/>
            <a:ext cx="3007683" cy="2250098"/>
          </a:xfrm>
          <a:prstGeom prst="roundRect">
            <a:avLst/>
          </a:prstGeom>
          <a:solidFill>
            <a:schemeClr val="bg1">
              <a:lumMod val="85000"/>
            </a:schemeClr>
          </a:solidFill>
          <a:ln>
            <a:solidFill>
              <a:srgbClr val="2C90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dirty="0"/>
              <a:t>Most shiny apps use </a:t>
            </a:r>
            <a:r>
              <a:rPr lang="en-AU" dirty="0" err="1"/>
              <a:t>fluidPage</a:t>
            </a:r>
            <a:r>
              <a:rPr lang="en-AU" dirty="0"/>
              <a:t>():</a:t>
            </a:r>
          </a:p>
          <a:p>
            <a:r>
              <a:rPr lang="en-US" dirty="0"/>
              <a:t>Creates a page with rows (for element alignment),</a:t>
            </a:r>
            <a:br>
              <a:rPr lang="en-US" dirty="0"/>
            </a:br>
            <a:r>
              <a:rPr lang="en-US" dirty="0"/>
              <a:t>which contain columns</a:t>
            </a:r>
          </a:p>
          <a:p>
            <a:endParaRPr lang="en-US" dirty="0"/>
          </a:p>
          <a:p>
            <a:r>
              <a:rPr lang="en-US" dirty="0"/>
              <a:t>Fluid pages adapt the size of components according to available space (browser width)</a:t>
            </a:r>
            <a:endParaRPr lang="en-AU" dirty="0"/>
          </a:p>
        </p:txBody>
      </p:sp>
      <p:pic>
        <p:nvPicPr>
          <p:cNvPr id="5" name="Picture 3" descr="Screenshot 2019-04-29 at 11.07.46.png"/>
          <p:cNvPicPr>
            <a:picLocks noChangeAspect="1"/>
          </p:cNvPicPr>
          <p:nvPr/>
        </p:nvPicPr>
        <p:blipFill rotWithShape="1">
          <a:blip r:embed="rId2">
            <a:extLst>
              <a:ext uri="{28A0092B-C50C-407E-A947-70E740481C1C}">
                <a14:useLocalDpi xmlns:a14="http://schemas.microsoft.com/office/drawing/2010/main" val="0"/>
              </a:ext>
            </a:extLst>
          </a:blip>
          <a:srcRect r="43135" b="17620"/>
          <a:stretch/>
        </p:blipFill>
        <p:spPr>
          <a:xfrm>
            <a:off x="6081128" y="2759160"/>
            <a:ext cx="3048003" cy="2384340"/>
          </a:xfrm>
          <a:prstGeom prst="rect">
            <a:avLst/>
          </a:prstGeom>
        </p:spPr>
      </p:pic>
    </p:spTree>
    <p:extLst>
      <p:ext uri="{BB962C8B-B14F-4D97-AF65-F5344CB8AC3E}">
        <p14:creationId xmlns:p14="http://schemas.microsoft.com/office/powerpoint/2010/main" val="19706751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 </a:t>
            </a:r>
            <a:r>
              <a:rPr lang="en-AU" dirty="0"/>
              <a:t>Shiny 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rgbClr val="000000"/>
                </a:solidFill>
                <a:latin typeface="Courier New" pitchFamily="49" charset="0"/>
                <a:cs typeface="Courier New" pitchFamily="49" charset="0"/>
              </a:rPr>
              <a:t>fluidPage</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titlePanel</a:t>
            </a:r>
            <a:r>
              <a:rPr lang="en-US" sz="1400" b="1" dirty="0">
                <a:solidFill>
                  <a:srgbClr val="FF0000"/>
                </a:solidFill>
                <a:latin typeface="Courier New" pitchFamily="49" charset="0"/>
                <a:cs typeface="Courier New" pitchFamily="49" charset="0"/>
              </a:rPr>
              <a:t>("Workshop - Example 1 – Basic Histogram")</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sidebarLayout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sidebarPanel</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numericInput</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inputId</a:t>
            </a:r>
            <a:r>
              <a:rPr lang="en-US" sz="1400" dirty="0">
                <a:solidFill>
                  <a:srgbClr val="000000"/>
                </a:solidFill>
                <a:latin typeface="Courier New" pitchFamily="49" charset="0"/>
                <a:cs typeface="Courier New" pitchFamily="49" charset="0"/>
              </a:rPr>
              <a:t>="n",</a:t>
            </a:r>
          </a:p>
          <a:p>
            <a:pPr marL="0" indent="0">
              <a:spcBef>
                <a:spcPts val="0"/>
              </a:spcBef>
              <a:buNone/>
            </a:pPr>
            <a:r>
              <a:rPr lang="en-US" sz="1400" dirty="0">
                <a:solidFill>
                  <a:srgbClr val="000000"/>
                </a:solidFill>
                <a:latin typeface="Courier New" pitchFamily="49" charset="0"/>
                <a:cs typeface="Courier New" pitchFamily="49" charset="0"/>
              </a:rPr>
              <a:t>                    label="Number of observations",</a:t>
            </a:r>
            <a:br>
              <a:rPr lang="en-US" sz="1400" dirty="0">
                <a:solidFill>
                  <a:srgbClr val="000000"/>
                </a:solidFill>
                <a:latin typeface="Courier New" pitchFamily="49" charset="0"/>
                <a:cs typeface="Courier New" pitchFamily="49" charset="0"/>
              </a:rPr>
            </a:br>
            <a:r>
              <a:rPr lang="en-US" sz="1400" dirty="0">
                <a:solidFill>
                  <a:srgbClr val="000000"/>
                </a:solidFill>
                <a:latin typeface="Courier New" pitchFamily="49" charset="0"/>
                <a:cs typeface="Courier New" pitchFamily="49" charset="0"/>
              </a:rPr>
              <a:t>                    value=1000) ),  </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mainPanel</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plotOutput</a:t>
            </a:r>
            <a:r>
              <a:rPr lang="en-US" sz="1400" dirty="0">
                <a:solidFill>
                  <a:srgbClr val="000000"/>
                </a:solidFill>
                <a:latin typeface="Courier New" pitchFamily="49" charset="0"/>
                <a:cs typeface="Courier New" pitchFamily="49" charset="0"/>
              </a:rPr>
              <a:t>("plot"))</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data &lt;- reactive({</a:t>
            </a:r>
          </a:p>
          <a:p>
            <a:pPr marL="0" indent="0">
              <a:spcBef>
                <a:spcPts val="0"/>
              </a:spcBef>
              <a:buNone/>
            </a:pPr>
            <a:r>
              <a:rPr lang="en-US" sz="1400" dirty="0">
                <a:solidFill>
                  <a:srgbClr val="000000"/>
                </a:solidFill>
                <a:latin typeface="Courier New" pitchFamily="49" charset="0"/>
                <a:cs typeface="Courier New" pitchFamily="49" charset="0"/>
              </a:rPr>
              <a:t>                     x &lt;- </a:t>
            </a:r>
            <a:r>
              <a:rPr lang="en-US" sz="1400" dirty="0" err="1">
                <a:solidFill>
                  <a:srgbClr val="000000"/>
                </a:solidFill>
                <a:latin typeface="Courier New" pitchFamily="49" charset="0"/>
                <a:cs typeface="Courier New" pitchFamily="49" charset="0"/>
              </a:rPr>
              <a:t>rnorm</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input$n</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output$plot</a:t>
            </a:r>
            <a:r>
              <a:rPr lang="en-US" sz="1400" dirty="0">
                <a:solidFill>
                  <a:srgbClr val="000000"/>
                </a:solidFill>
                <a:latin typeface="Courier New" pitchFamily="49" charset="0"/>
                <a:cs typeface="Courier New" pitchFamily="49" charset="0"/>
              </a:rPr>
              <a:t> &lt;- </a:t>
            </a:r>
            <a:r>
              <a:rPr lang="en-US" sz="1400" dirty="0" err="1">
                <a:solidFill>
                  <a:srgbClr val="000000"/>
                </a:solidFill>
                <a:latin typeface="Courier New" pitchFamily="49" charset="0"/>
                <a:cs typeface="Courier New" pitchFamily="49" charset="0"/>
              </a:rPr>
              <a:t>renderPlot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hist</a:t>
            </a:r>
            <a:r>
              <a:rPr lang="en-US" sz="1400" dirty="0">
                <a:solidFill>
                  <a:srgbClr val="000000"/>
                </a:solidFill>
                <a:latin typeface="Courier New" pitchFamily="49" charset="0"/>
                <a:cs typeface="Courier New" pitchFamily="49" charset="0"/>
              </a:rPr>
              <a:t>(data(), 50, main="",  </a:t>
            </a:r>
            <a:r>
              <a:rPr lang="en-US" sz="1400" dirty="0" err="1">
                <a:solidFill>
                  <a:srgbClr val="000000"/>
                </a:solidFill>
                <a:latin typeface="Courier New" pitchFamily="49" charset="0"/>
                <a:cs typeface="Courier New" pitchFamily="49" charset="0"/>
              </a:rPr>
              <a:t>xlab</a:t>
            </a:r>
            <a:r>
              <a:rPr lang="en-US" sz="1400" dirty="0">
                <a:solidFill>
                  <a:srgbClr val="000000"/>
                </a:solidFill>
                <a:latin typeface="Courier New" pitchFamily="49" charset="0"/>
                <a:cs typeface="Courier New" pitchFamily="49" charset="0"/>
              </a:rPr>
              <a:t>="x")</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25868771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 </a:t>
            </a:r>
            <a:r>
              <a:rPr lang="en-AU" dirty="0"/>
              <a:t>Shiny 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rgbClr val="000000"/>
                </a:solidFill>
                <a:latin typeface="Courier New" pitchFamily="49" charset="0"/>
                <a:cs typeface="Courier New" pitchFamily="49" charset="0"/>
              </a:rPr>
              <a:t>fluidPage</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titlePanel</a:t>
            </a:r>
            <a:r>
              <a:rPr lang="en-US" sz="1400" dirty="0">
                <a:solidFill>
                  <a:srgbClr val="000000"/>
                </a:solidFill>
                <a:latin typeface="Courier New" pitchFamily="49" charset="0"/>
                <a:cs typeface="Courier New" pitchFamily="49" charset="0"/>
              </a:rPr>
              <a:t>("Workshop - Example 1 – Basic Histogram"),</a:t>
            </a:r>
          </a:p>
          <a:p>
            <a:pPr marL="0" indent="0">
              <a:spcBef>
                <a:spcPts val="0"/>
              </a:spcBef>
              <a:buNone/>
            </a:pPr>
            <a:r>
              <a:rPr lang="en-US" sz="1400" b="1" dirty="0">
                <a:solidFill>
                  <a:srgbClr val="00000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sidebarLayout</a:t>
            </a:r>
            <a:r>
              <a:rPr lang="en-US" sz="1400" b="1" dirty="0">
                <a:solidFill>
                  <a:srgbClr val="7030A0"/>
                </a:solidFill>
                <a:latin typeface="Courier New" pitchFamily="49" charset="0"/>
                <a:cs typeface="Courier New" pitchFamily="49" charset="0"/>
              </a:rPr>
              <a:t>(</a:t>
            </a:r>
          </a:p>
          <a:p>
            <a:pPr marL="0" indent="0">
              <a:spcBef>
                <a:spcPts val="0"/>
              </a:spcBef>
              <a:buNone/>
            </a:pPr>
            <a:r>
              <a:rPr lang="en-US" sz="1400" b="1" dirty="0">
                <a:solidFill>
                  <a:srgbClr val="000000"/>
                </a:solidFill>
                <a:latin typeface="Courier New" pitchFamily="49" charset="0"/>
                <a:cs typeface="Courier New" pitchFamily="49" charset="0"/>
              </a:rPr>
              <a:t>    </a:t>
            </a:r>
            <a:r>
              <a:rPr lang="en-US" sz="1400" b="1" dirty="0" err="1">
                <a:solidFill>
                  <a:srgbClr val="00B050"/>
                </a:solidFill>
                <a:latin typeface="Courier New" pitchFamily="49" charset="0"/>
                <a:cs typeface="Courier New" pitchFamily="49" charset="0"/>
              </a:rPr>
              <a:t>sidebarPanel</a:t>
            </a:r>
            <a:r>
              <a:rPr lang="en-US" sz="1400" b="1" dirty="0">
                <a:solidFill>
                  <a:srgbClr val="00B050"/>
                </a:solidFill>
                <a:latin typeface="Courier New" pitchFamily="49" charset="0"/>
                <a:cs typeface="Courier New" pitchFamily="49" charset="0"/>
              </a:rPr>
              <a:t>(</a:t>
            </a:r>
          </a:p>
          <a:p>
            <a:pPr marL="0" indent="0">
              <a:spcBef>
                <a:spcPts val="0"/>
              </a:spcBef>
              <a:buNone/>
            </a:pPr>
            <a:r>
              <a:rPr lang="en-US" sz="1400" b="1" dirty="0">
                <a:solidFill>
                  <a:srgbClr val="00B050"/>
                </a:solidFill>
                <a:latin typeface="Courier New" pitchFamily="49" charset="0"/>
                <a:cs typeface="Courier New" pitchFamily="49" charset="0"/>
              </a:rPr>
              <a:t>       </a:t>
            </a:r>
            <a:r>
              <a:rPr lang="en-US" sz="1400" b="1" dirty="0" err="1">
                <a:solidFill>
                  <a:srgbClr val="00B050"/>
                </a:solidFill>
                <a:latin typeface="Courier New" pitchFamily="49" charset="0"/>
                <a:cs typeface="Courier New" pitchFamily="49" charset="0"/>
              </a:rPr>
              <a:t>numericInput</a:t>
            </a:r>
            <a:r>
              <a:rPr lang="en-US" sz="1400" b="1" dirty="0">
                <a:solidFill>
                  <a:srgbClr val="00B050"/>
                </a:solidFill>
                <a:latin typeface="Courier New" pitchFamily="49" charset="0"/>
                <a:cs typeface="Courier New" pitchFamily="49" charset="0"/>
              </a:rPr>
              <a:t>(</a:t>
            </a:r>
            <a:r>
              <a:rPr lang="en-US" sz="1400" b="1" dirty="0" err="1">
                <a:solidFill>
                  <a:srgbClr val="00B050"/>
                </a:solidFill>
                <a:latin typeface="Courier New" pitchFamily="49" charset="0"/>
                <a:cs typeface="Courier New" pitchFamily="49" charset="0"/>
              </a:rPr>
              <a:t>inputId</a:t>
            </a:r>
            <a:r>
              <a:rPr lang="en-US" sz="1400" b="1" dirty="0">
                <a:solidFill>
                  <a:srgbClr val="00B050"/>
                </a:solidFill>
                <a:latin typeface="Courier New" pitchFamily="49" charset="0"/>
                <a:cs typeface="Courier New" pitchFamily="49" charset="0"/>
              </a:rPr>
              <a:t>="n",</a:t>
            </a:r>
          </a:p>
          <a:p>
            <a:pPr marL="0" indent="0">
              <a:spcBef>
                <a:spcPts val="0"/>
              </a:spcBef>
              <a:buNone/>
            </a:pPr>
            <a:r>
              <a:rPr lang="en-US" sz="1400" b="1" dirty="0">
                <a:solidFill>
                  <a:srgbClr val="00B050"/>
                </a:solidFill>
                <a:latin typeface="Courier New" pitchFamily="49" charset="0"/>
                <a:cs typeface="Courier New" pitchFamily="49" charset="0"/>
              </a:rPr>
              <a:t>                    label="Number of observations",</a:t>
            </a:r>
            <a:br>
              <a:rPr lang="en-US" sz="1400" b="1" dirty="0">
                <a:solidFill>
                  <a:srgbClr val="00B050"/>
                </a:solidFill>
                <a:latin typeface="Courier New" pitchFamily="49" charset="0"/>
                <a:cs typeface="Courier New" pitchFamily="49" charset="0"/>
              </a:rPr>
            </a:br>
            <a:r>
              <a:rPr lang="en-US" sz="1400" b="1" dirty="0">
                <a:solidFill>
                  <a:srgbClr val="00B050"/>
                </a:solidFill>
                <a:latin typeface="Courier New" pitchFamily="49" charset="0"/>
                <a:cs typeface="Courier New" pitchFamily="49" charset="0"/>
              </a:rPr>
              <a:t>                    value=1000) )</a:t>
            </a:r>
            <a:r>
              <a:rPr lang="en-US" sz="1400" b="1" dirty="0">
                <a:solidFill>
                  <a:srgbClr val="7030A0"/>
                </a:solidFill>
                <a:latin typeface="Courier New" pitchFamily="49" charset="0"/>
                <a:cs typeface="Courier New" pitchFamily="49" charset="0"/>
              </a:rPr>
              <a:t>,</a:t>
            </a:r>
            <a:r>
              <a:rPr lang="en-US" sz="1400" b="1" dirty="0">
                <a:solidFill>
                  <a:srgbClr val="00B050"/>
                </a:solidFill>
                <a:latin typeface="Courier New" pitchFamily="49" charset="0"/>
                <a:cs typeface="Courier New" pitchFamily="49" charset="0"/>
              </a:rPr>
              <a:t>  </a:t>
            </a:r>
          </a:p>
          <a:p>
            <a:pPr marL="0" indent="0">
              <a:spcBef>
                <a:spcPts val="0"/>
              </a:spcBef>
              <a:buNone/>
            </a:pPr>
            <a:r>
              <a:rPr lang="en-US" sz="1400" b="1" dirty="0">
                <a:solidFill>
                  <a:srgbClr val="000000"/>
                </a:solidFill>
                <a:latin typeface="Courier New" pitchFamily="49" charset="0"/>
                <a:cs typeface="Courier New" pitchFamily="49" charset="0"/>
              </a:rPr>
              <a:t>    </a:t>
            </a:r>
            <a:r>
              <a:rPr lang="en-US" sz="1400" b="1" dirty="0" err="1">
                <a:solidFill>
                  <a:srgbClr val="FFC000"/>
                </a:solidFill>
                <a:latin typeface="Courier New" pitchFamily="49" charset="0"/>
                <a:cs typeface="Courier New" pitchFamily="49" charset="0"/>
              </a:rPr>
              <a:t>mainPanel</a:t>
            </a:r>
            <a:r>
              <a:rPr lang="en-US" sz="1400" b="1" dirty="0">
                <a:solidFill>
                  <a:srgbClr val="FFC000"/>
                </a:solidFill>
                <a:latin typeface="Courier New" pitchFamily="49" charset="0"/>
                <a:cs typeface="Courier New" pitchFamily="49" charset="0"/>
              </a:rPr>
              <a:t>(</a:t>
            </a:r>
            <a:r>
              <a:rPr lang="en-US" sz="1400" b="1" dirty="0" err="1">
                <a:solidFill>
                  <a:srgbClr val="FFC000"/>
                </a:solidFill>
                <a:latin typeface="Courier New" pitchFamily="49" charset="0"/>
                <a:cs typeface="Courier New" pitchFamily="49" charset="0"/>
              </a:rPr>
              <a:t>plotOutput</a:t>
            </a:r>
            <a:r>
              <a:rPr lang="en-US" sz="1400" b="1" dirty="0">
                <a:solidFill>
                  <a:srgbClr val="FFC000"/>
                </a:solidFill>
                <a:latin typeface="Courier New" pitchFamily="49" charset="0"/>
                <a:cs typeface="Courier New" pitchFamily="49" charset="0"/>
              </a:rPr>
              <a:t>("plot"))</a:t>
            </a:r>
          </a:p>
          <a:p>
            <a:pPr marL="0" indent="0">
              <a:spcBef>
                <a:spcPts val="0"/>
              </a:spcBef>
              <a:buNone/>
            </a:pPr>
            <a:r>
              <a:rPr lang="en-US" sz="1400" b="1" dirty="0">
                <a:solidFill>
                  <a:srgbClr val="000000"/>
                </a:solidFill>
                <a:latin typeface="Courier New" pitchFamily="49" charset="0"/>
                <a:cs typeface="Courier New" pitchFamily="49" charset="0"/>
              </a:rPr>
              <a:t>  </a:t>
            </a:r>
            <a:r>
              <a:rPr lang="en-US" sz="1400" b="1" dirty="0">
                <a:solidFill>
                  <a:srgbClr val="7030A0"/>
                </a:solidFill>
                <a:latin typeface="Courier New" pitchFamily="49" charset="0"/>
                <a:cs typeface="Courier New" pitchFamily="49" charset="0"/>
              </a:rPr>
              <a:t>)</a:t>
            </a:r>
          </a:p>
          <a:p>
            <a:pPr marL="0" indent="0">
              <a:spcBef>
                <a:spcPts val="0"/>
              </a:spcBef>
              <a:buNone/>
            </a:pPr>
            <a:r>
              <a:rPr lang="en-US" sz="1400" dirty="0">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data &lt;- reactive({</a:t>
            </a:r>
          </a:p>
          <a:p>
            <a:pPr marL="0" indent="0">
              <a:spcBef>
                <a:spcPts val="0"/>
              </a:spcBef>
              <a:buNone/>
            </a:pPr>
            <a:r>
              <a:rPr lang="en-US" sz="1400" dirty="0">
                <a:solidFill>
                  <a:srgbClr val="000000"/>
                </a:solidFill>
                <a:latin typeface="Courier New" pitchFamily="49" charset="0"/>
                <a:cs typeface="Courier New" pitchFamily="49" charset="0"/>
              </a:rPr>
              <a:t>                     x &lt;- </a:t>
            </a:r>
            <a:r>
              <a:rPr lang="en-US" sz="1400" dirty="0" err="1">
                <a:solidFill>
                  <a:srgbClr val="000000"/>
                </a:solidFill>
                <a:latin typeface="Courier New" pitchFamily="49" charset="0"/>
                <a:cs typeface="Courier New" pitchFamily="49" charset="0"/>
              </a:rPr>
              <a:t>rnorm</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input$n</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output$plot</a:t>
            </a:r>
            <a:r>
              <a:rPr lang="en-US" sz="1400" dirty="0">
                <a:solidFill>
                  <a:srgbClr val="000000"/>
                </a:solidFill>
                <a:latin typeface="Courier New" pitchFamily="49" charset="0"/>
                <a:cs typeface="Courier New" pitchFamily="49" charset="0"/>
              </a:rPr>
              <a:t> &lt;- </a:t>
            </a:r>
            <a:r>
              <a:rPr lang="en-US" sz="1400" dirty="0" err="1">
                <a:solidFill>
                  <a:srgbClr val="000000"/>
                </a:solidFill>
                <a:latin typeface="Courier New" pitchFamily="49" charset="0"/>
                <a:cs typeface="Courier New" pitchFamily="49" charset="0"/>
              </a:rPr>
              <a:t>renderPlot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hist</a:t>
            </a:r>
            <a:r>
              <a:rPr lang="en-US" sz="1400" dirty="0">
                <a:solidFill>
                  <a:srgbClr val="000000"/>
                </a:solidFill>
                <a:latin typeface="Courier New" pitchFamily="49" charset="0"/>
                <a:cs typeface="Courier New" pitchFamily="49" charset="0"/>
              </a:rPr>
              <a:t>(data(), 50, main="",  </a:t>
            </a:r>
            <a:r>
              <a:rPr lang="en-US" sz="1400" dirty="0" err="1">
                <a:solidFill>
                  <a:srgbClr val="000000"/>
                </a:solidFill>
                <a:latin typeface="Courier New" pitchFamily="49" charset="0"/>
                <a:cs typeface="Courier New" pitchFamily="49" charset="0"/>
              </a:rPr>
              <a:t>xlab</a:t>
            </a:r>
            <a:r>
              <a:rPr lang="en-US" sz="1400" dirty="0">
                <a:solidFill>
                  <a:srgbClr val="000000"/>
                </a:solidFill>
                <a:latin typeface="Courier New" pitchFamily="49" charset="0"/>
                <a:cs typeface="Courier New" pitchFamily="49" charset="0"/>
              </a:rPr>
              <a:t>="x")</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pic>
        <p:nvPicPr>
          <p:cNvPr id="4" name="Picture 4" descr="layout.png"/>
          <p:cNvPicPr>
            <a:picLocks noChangeAspect="1"/>
          </p:cNvPicPr>
          <p:nvPr/>
        </p:nvPicPr>
        <p:blipFill rotWithShape="1">
          <a:blip r:embed="rId2" cstate="print">
            <a:extLst>
              <a:ext uri="{28A0092B-C50C-407E-A947-70E740481C1C}">
                <a14:useLocalDpi xmlns:a14="http://schemas.microsoft.com/office/drawing/2010/main" val="0"/>
              </a:ext>
            </a:extLst>
          </a:blip>
          <a:srcRect t="39704" b="39256"/>
          <a:stretch/>
        </p:blipFill>
        <p:spPr>
          <a:xfrm>
            <a:off x="6435887" y="1102112"/>
            <a:ext cx="1653540" cy="1295400"/>
          </a:xfrm>
          <a:prstGeom prst="rect">
            <a:avLst/>
          </a:prstGeom>
        </p:spPr>
      </p:pic>
    </p:spTree>
    <p:extLst>
      <p:ext uri="{BB962C8B-B14F-4D97-AF65-F5344CB8AC3E}">
        <p14:creationId xmlns:p14="http://schemas.microsoft.com/office/powerpoint/2010/main" val="24030470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 </a:t>
            </a:r>
            <a:r>
              <a:rPr lang="en-AU" dirty="0"/>
              <a:t>Shiny 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rgbClr val="000000"/>
                </a:solidFill>
                <a:latin typeface="Courier New" pitchFamily="49" charset="0"/>
                <a:cs typeface="Courier New" pitchFamily="49" charset="0"/>
              </a:rPr>
              <a:t>fluidPage</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titlePanel</a:t>
            </a:r>
            <a:r>
              <a:rPr lang="en-US" sz="1400" dirty="0">
                <a:solidFill>
                  <a:srgbClr val="000000"/>
                </a:solidFill>
                <a:latin typeface="Courier New" pitchFamily="49" charset="0"/>
                <a:cs typeface="Courier New" pitchFamily="49" charset="0"/>
              </a:rPr>
              <a:t>("Workshop - Example 1 – Basic Histogram"),</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sidebarLayout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sidebarPanel</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numericInput</a:t>
            </a:r>
            <a:r>
              <a:rPr lang="en-US" sz="1400" b="1" dirty="0">
                <a:solidFill>
                  <a:srgbClr val="FF0000"/>
                </a:solidFill>
                <a:latin typeface="Courier New" pitchFamily="49" charset="0"/>
                <a:cs typeface="Courier New" pitchFamily="49" charset="0"/>
              </a:rPr>
              <a:t>(</a:t>
            </a:r>
            <a:r>
              <a:rPr lang="en-US" sz="1400" b="1" dirty="0" err="1">
                <a:solidFill>
                  <a:srgbClr val="FF0000"/>
                </a:solidFill>
                <a:latin typeface="Courier New" pitchFamily="49" charset="0"/>
                <a:cs typeface="Courier New" pitchFamily="49" charset="0"/>
              </a:rPr>
              <a:t>inputId</a:t>
            </a:r>
            <a:r>
              <a:rPr lang="en-US" sz="1400" b="1" dirty="0">
                <a:solidFill>
                  <a:srgbClr val="FF0000"/>
                </a:solidFill>
                <a:latin typeface="Courier New" pitchFamily="49" charset="0"/>
                <a:cs typeface="Courier New" pitchFamily="49" charset="0"/>
              </a:rPr>
              <a:t>="n",</a:t>
            </a:r>
          </a:p>
          <a:p>
            <a:pPr marL="0" indent="0">
              <a:spcBef>
                <a:spcPts val="0"/>
              </a:spcBef>
              <a:buNone/>
            </a:pPr>
            <a:r>
              <a:rPr lang="en-US" sz="1400" b="1" dirty="0">
                <a:solidFill>
                  <a:srgbClr val="FF0000"/>
                </a:solidFill>
                <a:latin typeface="Courier New" pitchFamily="49" charset="0"/>
                <a:cs typeface="Courier New" pitchFamily="49" charset="0"/>
              </a:rPr>
              <a:t>                    label="Number of observations",</a:t>
            </a:r>
            <a:br>
              <a:rPr lang="en-US" sz="1400" b="1" dirty="0">
                <a:solidFill>
                  <a:srgbClr val="FF0000"/>
                </a:solidFill>
                <a:latin typeface="Courier New" pitchFamily="49" charset="0"/>
                <a:cs typeface="Courier New" pitchFamily="49" charset="0"/>
              </a:rPr>
            </a:br>
            <a:r>
              <a:rPr lang="en-US" sz="1400" b="1" dirty="0">
                <a:solidFill>
                  <a:srgbClr val="FF0000"/>
                </a:solidFill>
                <a:latin typeface="Courier New" pitchFamily="49" charset="0"/>
                <a:cs typeface="Courier New" pitchFamily="49" charset="0"/>
              </a:rPr>
              <a:t>                    value=1000)</a:t>
            </a:r>
            <a:r>
              <a:rPr lang="en-US" sz="1400" b="1" dirty="0">
                <a:solidFill>
                  <a:srgbClr val="0000FF"/>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mainPanel</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plotOutput</a:t>
            </a:r>
            <a:r>
              <a:rPr lang="en-US" sz="1400" dirty="0">
                <a:solidFill>
                  <a:srgbClr val="000000"/>
                </a:solidFill>
                <a:latin typeface="Courier New" pitchFamily="49" charset="0"/>
                <a:cs typeface="Courier New" pitchFamily="49" charset="0"/>
              </a:rPr>
              <a:t>("plot"))</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data &lt;- reactive({</a:t>
            </a:r>
          </a:p>
          <a:p>
            <a:pPr marL="0" indent="0">
              <a:spcBef>
                <a:spcPts val="0"/>
              </a:spcBef>
              <a:buNone/>
            </a:pPr>
            <a:r>
              <a:rPr lang="en-US" sz="1400" dirty="0">
                <a:solidFill>
                  <a:srgbClr val="000000"/>
                </a:solidFill>
                <a:latin typeface="Courier New" pitchFamily="49" charset="0"/>
                <a:cs typeface="Courier New" pitchFamily="49" charset="0"/>
              </a:rPr>
              <a:t>                     x &lt;- </a:t>
            </a:r>
            <a:r>
              <a:rPr lang="en-US" sz="1400" dirty="0" err="1">
                <a:solidFill>
                  <a:srgbClr val="000000"/>
                </a:solidFill>
                <a:latin typeface="Courier New" pitchFamily="49" charset="0"/>
                <a:cs typeface="Courier New" pitchFamily="49" charset="0"/>
              </a:rPr>
              <a:t>rnorm</a:t>
            </a:r>
            <a:r>
              <a:rPr lang="en-US" sz="1400" dirty="0">
                <a:solidFill>
                  <a:srgbClr val="000000"/>
                </a:solidFill>
                <a:latin typeface="Courier New" pitchFamily="49" charset="0"/>
                <a:cs typeface="Courier New" pitchFamily="49" charset="0"/>
              </a:rPr>
              <a:t>(</a:t>
            </a:r>
            <a:r>
              <a:rPr lang="en-US" sz="1400" b="1" dirty="0" err="1">
                <a:solidFill>
                  <a:srgbClr val="FF0000"/>
                </a:solidFill>
                <a:latin typeface="Courier New" pitchFamily="49" charset="0"/>
                <a:cs typeface="Courier New" pitchFamily="49" charset="0"/>
              </a:rPr>
              <a:t>input$n</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output$plot</a:t>
            </a:r>
            <a:r>
              <a:rPr lang="en-US" sz="1400" dirty="0">
                <a:solidFill>
                  <a:srgbClr val="000000"/>
                </a:solidFill>
                <a:latin typeface="Courier New" pitchFamily="49" charset="0"/>
                <a:cs typeface="Courier New" pitchFamily="49" charset="0"/>
              </a:rPr>
              <a:t> &lt;- </a:t>
            </a:r>
            <a:r>
              <a:rPr lang="en-US" sz="1400" dirty="0" err="1">
                <a:solidFill>
                  <a:srgbClr val="000000"/>
                </a:solidFill>
                <a:latin typeface="Courier New" pitchFamily="49" charset="0"/>
                <a:cs typeface="Courier New" pitchFamily="49" charset="0"/>
              </a:rPr>
              <a:t>renderPlot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hist</a:t>
            </a:r>
            <a:r>
              <a:rPr lang="en-US" sz="1400" dirty="0">
                <a:solidFill>
                  <a:srgbClr val="000000"/>
                </a:solidFill>
                <a:latin typeface="Courier New" pitchFamily="49" charset="0"/>
                <a:cs typeface="Courier New" pitchFamily="49" charset="0"/>
              </a:rPr>
              <a:t>(data(), 50, main="",  </a:t>
            </a:r>
            <a:r>
              <a:rPr lang="en-US" sz="1400" dirty="0" err="1">
                <a:solidFill>
                  <a:srgbClr val="000000"/>
                </a:solidFill>
                <a:latin typeface="Courier New" pitchFamily="49" charset="0"/>
                <a:cs typeface="Courier New" pitchFamily="49" charset="0"/>
              </a:rPr>
              <a:t>xlab</a:t>
            </a:r>
            <a:r>
              <a:rPr lang="en-US" sz="1400" dirty="0">
                <a:solidFill>
                  <a:srgbClr val="000000"/>
                </a:solidFill>
                <a:latin typeface="Courier New" pitchFamily="49" charset="0"/>
                <a:cs typeface="Courier New" pitchFamily="49" charset="0"/>
              </a:rPr>
              <a:t>="x")</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40195218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 </a:t>
            </a:r>
            <a:r>
              <a:rPr lang="en-AU" dirty="0"/>
              <a:t>Shiny 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rgbClr val="000000"/>
                </a:solidFill>
                <a:latin typeface="Courier New" pitchFamily="49" charset="0"/>
                <a:cs typeface="Courier New" pitchFamily="49" charset="0"/>
              </a:rPr>
              <a:t>fluidPage</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titlePanel</a:t>
            </a:r>
            <a:r>
              <a:rPr lang="en-US" sz="1400" dirty="0">
                <a:solidFill>
                  <a:srgbClr val="000000"/>
                </a:solidFill>
                <a:latin typeface="Courier New" pitchFamily="49" charset="0"/>
                <a:cs typeface="Courier New" pitchFamily="49" charset="0"/>
              </a:rPr>
              <a:t>("Workshop - Example 1 – Basic Histogram"),</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sidebarLayout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sidebarPanel</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numericInput</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inputId</a:t>
            </a:r>
            <a:r>
              <a:rPr lang="en-US" sz="1400" dirty="0">
                <a:solidFill>
                  <a:srgbClr val="000000"/>
                </a:solidFill>
                <a:latin typeface="Courier New" pitchFamily="49" charset="0"/>
                <a:cs typeface="Courier New" pitchFamily="49" charset="0"/>
              </a:rPr>
              <a:t>="n",</a:t>
            </a:r>
          </a:p>
          <a:p>
            <a:pPr marL="0" indent="0">
              <a:spcBef>
                <a:spcPts val="0"/>
              </a:spcBef>
              <a:buNone/>
            </a:pPr>
            <a:r>
              <a:rPr lang="en-US" sz="1400" dirty="0">
                <a:solidFill>
                  <a:srgbClr val="000000"/>
                </a:solidFill>
                <a:latin typeface="Courier New" pitchFamily="49" charset="0"/>
                <a:cs typeface="Courier New" pitchFamily="49" charset="0"/>
              </a:rPr>
              <a:t>                    label="Number of observations",</a:t>
            </a:r>
            <a:br>
              <a:rPr lang="en-US" sz="1400" dirty="0">
                <a:solidFill>
                  <a:srgbClr val="000000"/>
                </a:solidFill>
                <a:latin typeface="Courier New" pitchFamily="49" charset="0"/>
                <a:cs typeface="Courier New" pitchFamily="49" charset="0"/>
              </a:rPr>
            </a:br>
            <a:r>
              <a:rPr lang="en-US" sz="1400" dirty="0">
                <a:solidFill>
                  <a:srgbClr val="000000"/>
                </a:solidFill>
                <a:latin typeface="Courier New" pitchFamily="49" charset="0"/>
                <a:cs typeface="Courier New" pitchFamily="49" charset="0"/>
              </a:rPr>
              <a:t>                    value=1000) ),  </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mainPanel</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plotOutput</a:t>
            </a:r>
            <a:r>
              <a:rPr lang="en-US" sz="1400" dirty="0">
                <a:solidFill>
                  <a:srgbClr val="000000"/>
                </a:solidFill>
                <a:latin typeface="Courier New" pitchFamily="49" charset="0"/>
                <a:cs typeface="Courier New" pitchFamily="49" charset="0"/>
              </a:rPr>
              <a:t>("plot"))</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b="1" dirty="0">
                <a:solidFill>
                  <a:srgbClr val="C00000"/>
                </a:solidFill>
                <a:latin typeface="Courier New" pitchFamily="49" charset="0"/>
                <a:cs typeface="Courier New" pitchFamily="49" charset="0"/>
              </a:rPr>
              <a:t>   </a:t>
            </a:r>
            <a:r>
              <a:rPr lang="en-US" sz="1400" b="1" dirty="0">
                <a:solidFill>
                  <a:srgbClr val="FF0000"/>
                </a:solidFill>
                <a:latin typeface="Courier New" pitchFamily="49" charset="0"/>
                <a:cs typeface="Courier New" pitchFamily="49" charset="0"/>
              </a:rPr>
              <a:t>data &lt;- reactive({</a:t>
            </a:r>
          </a:p>
          <a:p>
            <a:pPr marL="0" indent="0">
              <a:spcBef>
                <a:spcPts val="0"/>
              </a:spcBef>
              <a:buNone/>
            </a:pPr>
            <a:r>
              <a:rPr lang="en-US" sz="1400" b="1" dirty="0">
                <a:solidFill>
                  <a:srgbClr val="FF0000"/>
                </a:solidFill>
                <a:latin typeface="Courier New" pitchFamily="49" charset="0"/>
                <a:cs typeface="Courier New" pitchFamily="49" charset="0"/>
              </a:rPr>
              <a:t>                     x &lt;- </a:t>
            </a:r>
            <a:r>
              <a:rPr lang="en-US" sz="1400" b="1" dirty="0" err="1">
                <a:solidFill>
                  <a:srgbClr val="FF0000"/>
                </a:solidFill>
                <a:latin typeface="Courier New" pitchFamily="49" charset="0"/>
                <a:cs typeface="Courier New" pitchFamily="49" charset="0"/>
              </a:rPr>
              <a:t>rnorm</a:t>
            </a:r>
            <a:r>
              <a:rPr lang="en-US" sz="1400" b="1" dirty="0">
                <a:solidFill>
                  <a:srgbClr val="FF0000"/>
                </a:solidFill>
                <a:latin typeface="Courier New" pitchFamily="49" charset="0"/>
                <a:cs typeface="Courier New" pitchFamily="49" charset="0"/>
              </a:rPr>
              <a:t>(</a:t>
            </a:r>
            <a:r>
              <a:rPr lang="en-US" sz="1400" b="1" dirty="0" err="1">
                <a:solidFill>
                  <a:srgbClr val="FF0000"/>
                </a:solidFill>
                <a:latin typeface="Courier New" pitchFamily="49" charset="0"/>
                <a:cs typeface="Courier New" pitchFamily="49" charset="0"/>
              </a:rPr>
              <a:t>input$n</a:t>
            </a:r>
            <a:r>
              <a:rPr lang="en-US" sz="1400" b="1" dirty="0">
                <a:solidFill>
                  <a:srgbClr val="FF0000"/>
                </a:solidFill>
                <a:latin typeface="Courier New" pitchFamily="49" charset="0"/>
                <a:cs typeface="Courier New" pitchFamily="49" charset="0"/>
              </a:rPr>
              <a:t>)</a:t>
            </a:r>
          </a:p>
          <a:p>
            <a:pPr marL="0" indent="0">
              <a:spcBef>
                <a:spcPts val="0"/>
              </a:spcBef>
              <a:buNone/>
            </a:pPr>
            <a:r>
              <a:rPr lang="en-US" sz="1400" b="1" dirty="0">
                <a:solidFill>
                  <a:srgbClr val="FF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output$plot</a:t>
            </a:r>
            <a:r>
              <a:rPr lang="en-US" sz="1400" dirty="0">
                <a:solidFill>
                  <a:srgbClr val="000000"/>
                </a:solidFill>
                <a:latin typeface="Courier New" pitchFamily="49" charset="0"/>
                <a:cs typeface="Courier New" pitchFamily="49" charset="0"/>
              </a:rPr>
              <a:t> &lt;- </a:t>
            </a:r>
            <a:r>
              <a:rPr lang="en-US" sz="1400" dirty="0" err="1">
                <a:solidFill>
                  <a:srgbClr val="000000"/>
                </a:solidFill>
                <a:latin typeface="Courier New" pitchFamily="49" charset="0"/>
                <a:cs typeface="Courier New" pitchFamily="49" charset="0"/>
              </a:rPr>
              <a:t>renderPlot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hist</a:t>
            </a:r>
            <a:r>
              <a:rPr lang="en-US" sz="1400" dirty="0">
                <a:solidFill>
                  <a:srgbClr val="000000"/>
                </a:solidFill>
                <a:latin typeface="Courier New" pitchFamily="49" charset="0"/>
                <a:cs typeface="Courier New" pitchFamily="49" charset="0"/>
              </a:rPr>
              <a:t>(</a:t>
            </a:r>
            <a:r>
              <a:rPr lang="en-US" sz="1400" b="1" dirty="0">
                <a:solidFill>
                  <a:srgbClr val="FF0000"/>
                </a:solidFill>
                <a:latin typeface="Courier New" pitchFamily="49" charset="0"/>
                <a:cs typeface="Courier New" pitchFamily="49" charset="0"/>
              </a:rPr>
              <a:t>data()</a:t>
            </a:r>
            <a:r>
              <a:rPr lang="en-US" sz="1400" dirty="0">
                <a:solidFill>
                  <a:srgbClr val="000000"/>
                </a:solidFill>
                <a:latin typeface="Courier New" pitchFamily="49" charset="0"/>
                <a:cs typeface="Courier New" pitchFamily="49" charset="0"/>
              </a:rPr>
              <a:t>, 50, main="",  </a:t>
            </a:r>
            <a:r>
              <a:rPr lang="en-US" sz="1400" dirty="0" err="1">
                <a:solidFill>
                  <a:srgbClr val="000000"/>
                </a:solidFill>
                <a:latin typeface="Courier New" pitchFamily="49" charset="0"/>
                <a:cs typeface="Courier New" pitchFamily="49" charset="0"/>
              </a:rPr>
              <a:t>xlab</a:t>
            </a:r>
            <a:r>
              <a:rPr lang="en-US" sz="1400" dirty="0">
                <a:solidFill>
                  <a:srgbClr val="000000"/>
                </a:solidFill>
                <a:latin typeface="Courier New" pitchFamily="49" charset="0"/>
                <a:cs typeface="Courier New" pitchFamily="49" charset="0"/>
              </a:rPr>
              <a:t>="x")</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27978544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 </a:t>
            </a:r>
            <a:r>
              <a:rPr lang="en-AU" dirty="0"/>
              <a:t>Shiny 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rgbClr val="000000"/>
                </a:solidFill>
                <a:latin typeface="Courier New" pitchFamily="49" charset="0"/>
                <a:cs typeface="Courier New" pitchFamily="49" charset="0"/>
              </a:rPr>
              <a:t>fluidPage</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titlePanel</a:t>
            </a:r>
            <a:r>
              <a:rPr lang="en-US" sz="1400" dirty="0">
                <a:solidFill>
                  <a:srgbClr val="000000"/>
                </a:solidFill>
                <a:latin typeface="Courier New" pitchFamily="49" charset="0"/>
                <a:cs typeface="Courier New" pitchFamily="49" charset="0"/>
              </a:rPr>
              <a:t>("Workshop - Example 1 – Basic Histogram"),</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sidebarLayout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sidebarPanel</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numericInput</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inputId</a:t>
            </a:r>
            <a:r>
              <a:rPr lang="en-US" sz="1400" dirty="0">
                <a:solidFill>
                  <a:srgbClr val="000000"/>
                </a:solidFill>
                <a:latin typeface="Courier New" pitchFamily="49" charset="0"/>
                <a:cs typeface="Courier New" pitchFamily="49" charset="0"/>
              </a:rPr>
              <a:t>="n",</a:t>
            </a:r>
          </a:p>
          <a:p>
            <a:pPr marL="0" indent="0">
              <a:spcBef>
                <a:spcPts val="0"/>
              </a:spcBef>
              <a:buNone/>
            </a:pPr>
            <a:r>
              <a:rPr lang="en-US" sz="1400" dirty="0">
                <a:solidFill>
                  <a:srgbClr val="000000"/>
                </a:solidFill>
                <a:latin typeface="Courier New" pitchFamily="49" charset="0"/>
                <a:cs typeface="Courier New" pitchFamily="49" charset="0"/>
              </a:rPr>
              <a:t>                    label="Number of observations",</a:t>
            </a:r>
            <a:br>
              <a:rPr lang="en-US" sz="1400" dirty="0">
                <a:solidFill>
                  <a:srgbClr val="000000"/>
                </a:solidFill>
                <a:latin typeface="Courier New" pitchFamily="49" charset="0"/>
                <a:cs typeface="Courier New" pitchFamily="49" charset="0"/>
              </a:rPr>
            </a:br>
            <a:r>
              <a:rPr lang="en-US" sz="1400" dirty="0">
                <a:solidFill>
                  <a:srgbClr val="000000"/>
                </a:solidFill>
                <a:latin typeface="Courier New" pitchFamily="49" charset="0"/>
                <a:cs typeface="Courier New" pitchFamily="49" charset="0"/>
              </a:rPr>
              <a:t>                    value=1000) ),  </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mainPanel</a:t>
            </a:r>
            <a:r>
              <a:rPr lang="en-US" sz="1400" dirty="0">
                <a:solidFill>
                  <a:srgbClr val="000000"/>
                </a:solidFill>
                <a:latin typeface="Courier New" pitchFamily="49" charset="0"/>
                <a:cs typeface="Courier New" pitchFamily="49" charset="0"/>
              </a:rPr>
              <a:t>(</a:t>
            </a:r>
            <a:r>
              <a:rPr lang="en-US" sz="1400" b="1" dirty="0" err="1">
                <a:solidFill>
                  <a:srgbClr val="FF0000"/>
                </a:solidFill>
                <a:latin typeface="Courier New" pitchFamily="49" charset="0"/>
                <a:cs typeface="Courier New" pitchFamily="49" charset="0"/>
              </a:rPr>
              <a:t>plotOutput</a:t>
            </a:r>
            <a:r>
              <a:rPr lang="en-US" sz="1400" b="1" dirty="0">
                <a:solidFill>
                  <a:srgbClr val="FF0000"/>
                </a:solidFill>
                <a:latin typeface="Courier New" pitchFamily="49" charset="0"/>
                <a:cs typeface="Courier New" pitchFamily="49" charset="0"/>
              </a:rPr>
              <a:t>("plot")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data &lt;- reactive({</a:t>
            </a:r>
          </a:p>
          <a:p>
            <a:pPr marL="0" indent="0">
              <a:spcBef>
                <a:spcPts val="0"/>
              </a:spcBef>
              <a:buNone/>
            </a:pPr>
            <a:r>
              <a:rPr lang="en-US" sz="1400" dirty="0">
                <a:solidFill>
                  <a:srgbClr val="000000"/>
                </a:solidFill>
                <a:latin typeface="Courier New" pitchFamily="49" charset="0"/>
                <a:cs typeface="Courier New" pitchFamily="49" charset="0"/>
              </a:rPr>
              <a:t>                     x &lt;- </a:t>
            </a:r>
            <a:r>
              <a:rPr lang="en-US" sz="1400" dirty="0" err="1">
                <a:solidFill>
                  <a:srgbClr val="000000"/>
                </a:solidFill>
                <a:latin typeface="Courier New" pitchFamily="49" charset="0"/>
                <a:cs typeface="Courier New" pitchFamily="49" charset="0"/>
              </a:rPr>
              <a:t>rnorm</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input$n</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b="1" dirty="0">
                <a:solidFill>
                  <a:srgbClr val="FF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output$plot</a:t>
            </a:r>
            <a:r>
              <a:rPr lang="en-US" sz="1400" b="1" dirty="0">
                <a:solidFill>
                  <a:srgbClr val="FF0000"/>
                </a:solidFill>
                <a:latin typeface="Courier New" pitchFamily="49" charset="0"/>
                <a:cs typeface="Courier New" pitchFamily="49" charset="0"/>
              </a:rPr>
              <a:t> &lt;- </a:t>
            </a:r>
            <a:r>
              <a:rPr lang="en-US" sz="1400" b="1" dirty="0" err="1">
                <a:solidFill>
                  <a:srgbClr val="FF0000"/>
                </a:solidFill>
                <a:latin typeface="Courier New" pitchFamily="49" charset="0"/>
                <a:cs typeface="Courier New" pitchFamily="49" charset="0"/>
              </a:rPr>
              <a:t>renderPlot</a:t>
            </a:r>
            <a:r>
              <a:rPr lang="en-US" sz="1400" b="1" dirty="0">
                <a:solidFill>
                  <a:srgbClr val="FF0000"/>
                </a:solidFill>
                <a:latin typeface="Courier New" pitchFamily="49" charset="0"/>
                <a:cs typeface="Courier New" pitchFamily="49" charset="0"/>
              </a:rPr>
              <a:t>({</a:t>
            </a:r>
          </a:p>
          <a:p>
            <a:pPr marL="0" indent="0">
              <a:spcBef>
                <a:spcPts val="0"/>
              </a:spcBef>
              <a:buNone/>
            </a:pPr>
            <a:r>
              <a:rPr lang="en-US" sz="1400" b="1" dirty="0">
                <a:solidFill>
                  <a:srgbClr val="FF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hist</a:t>
            </a:r>
            <a:r>
              <a:rPr lang="en-US" sz="1400" b="1" dirty="0">
                <a:solidFill>
                  <a:srgbClr val="FF0000"/>
                </a:solidFill>
                <a:latin typeface="Courier New" pitchFamily="49" charset="0"/>
                <a:cs typeface="Courier New" pitchFamily="49" charset="0"/>
              </a:rPr>
              <a:t>(data(), 50, main="",  </a:t>
            </a:r>
            <a:r>
              <a:rPr lang="en-US" sz="1400" b="1" dirty="0" err="1">
                <a:solidFill>
                  <a:srgbClr val="FF0000"/>
                </a:solidFill>
                <a:latin typeface="Courier New" pitchFamily="49" charset="0"/>
                <a:cs typeface="Courier New" pitchFamily="49" charset="0"/>
              </a:rPr>
              <a:t>xlab</a:t>
            </a:r>
            <a:r>
              <a:rPr lang="en-US" sz="1400" b="1" dirty="0">
                <a:solidFill>
                  <a:srgbClr val="FF0000"/>
                </a:solidFill>
                <a:latin typeface="Courier New" pitchFamily="49" charset="0"/>
                <a:cs typeface="Courier New" pitchFamily="49" charset="0"/>
              </a:rPr>
              <a:t>="x")</a:t>
            </a:r>
          </a:p>
          <a:p>
            <a:pPr marL="0" indent="0">
              <a:spcBef>
                <a:spcPts val="0"/>
              </a:spcBef>
              <a:buNone/>
            </a:pPr>
            <a:r>
              <a:rPr lang="en-US" sz="1400" b="1" dirty="0">
                <a:solidFill>
                  <a:srgbClr val="FF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5479285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 </a:t>
            </a:r>
            <a:r>
              <a:rPr lang="en-AU" dirty="0"/>
              <a:t>Shiny 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rgbClr val="000000"/>
                </a:solidFill>
                <a:latin typeface="Courier New" pitchFamily="49" charset="0"/>
                <a:cs typeface="Courier New" pitchFamily="49" charset="0"/>
              </a:rPr>
              <a:t>fluidPage</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titlePanel</a:t>
            </a:r>
            <a:r>
              <a:rPr lang="en-US" sz="1400" dirty="0">
                <a:solidFill>
                  <a:srgbClr val="000000"/>
                </a:solidFill>
                <a:latin typeface="Courier New" pitchFamily="49" charset="0"/>
                <a:cs typeface="Courier New" pitchFamily="49" charset="0"/>
              </a:rPr>
              <a:t>("Workshop - Example 1 – Basic Histogram"),</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sidebarLayout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sidebarPanel</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numericInput</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inputId</a:t>
            </a:r>
            <a:r>
              <a:rPr lang="en-US" sz="1400" dirty="0">
                <a:solidFill>
                  <a:srgbClr val="000000"/>
                </a:solidFill>
                <a:latin typeface="Courier New" pitchFamily="49" charset="0"/>
                <a:cs typeface="Courier New" pitchFamily="49" charset="0"/>
              </a:rPr>
              <a:t>="n",</a:t>
            </a:r>
          </a:p>
          <a:p>
            <a:pPr marL="0" indent="0">
              <a:spcBef>
                <a:spcPts val="0"/>
              </a:spcBef>
              <a:buNone/>
            </a:pPr>
            <a:r>
              <a:rPr lang="en-US" sz="1400" dirty="0">
                <a:solidFill>
                  <a:srgbClr val="000000"/>
                </a:solidFill>
                <a:latin typeface="Courier New" pitchFamily="49" charset="0"/>
                <a:cs typeface="Courier New" pitchFamily="49" charset="0"/>
              </a:rPr>
              <a:t>                    label="Number of observations",</a:t>
            </a:r>
            <a:br>
              <a:rPr lang="en-US" sz="1400" dirty="0">
                <a:solidFill>
                  <a:srgbClr val="000000"/>
                </a:solidFill>
                <a:latin typeface="Courier New" pitchFamily="49" charset="0"/>
                <a:cs typeface="Courier New" pitchFamily="49" charset="0"/>
              </a:rPr>
            </a:br>
            <a:r>
              <a:rPr lang="en-US" sz="1400" dirty="0">
                <a:solidFill>
                  <a:srgbClr val="000000"/>
                </a:solidFill>
                <a:latin typeface="Courier New" pitchFamily="49" charset="0"/>
                <a:cs typeface="Courier New" pitchFamily="49" charset="0"/>
              </a:rPr>
              <a:t>                    value=1000) ),  </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mainPanel</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plotOutput</a:t>
            </a:r>
            <a:r>
              <a:rPr lang="en-US" sz="1400" dirty="0">
                <a:solidFill>
                  <a:srgbClr val="000000"/>
                </a:solidFill>
                <a:latin typeface="Courier New" pitchFamily="49" charset="0"/>
                <a:cs typeface="Courier New" pitchFamily="49" charset="0"/>
              </a:rPr>
              <a:t>("plot"))</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data &lt;- reactive({</a:t>
            </a:r>
          </a:p>
          <a:p>
            <a:pPr marL="0" indent="0">
              <a:spcBef>
                <a:spcPts val="0"/>
              </a:spcBef>
              <a:buNone/>
            </a:pPr>
            <a:r>
              <a:rPr lang="en-US" sz="1400" dirty="0">
                <a:solidFill>
                  <a:srgbClr val="000000"/>
                </a:solidFill>
                <a:latin typeface="Courier New" pitchFamily="49" charset="0"/>
                <a:cs typeface="Courier New" pitchFamily="49" charset="0"/>
              </a:rPr>
              <a:t>                     x &lt;- </a:t>
            </a:r>
            <a:r>
              <a:rPr lang="en-US" sz="1400" dirty="0" err="1">
                <a:solidFill>
                  <a:srgbClr val="000000"/>
                </a:solidFill>
                <a:latin typeface="Courier New" pitchFamily="49" charset="0"/>
                <a:cs typeface="Courier New" pitchFamily="49" charset="0"/>
              </a:rPr>
              <a:t>rnorm</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input$n</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output$plot</a:t>
            </a:r>
            <a:r>
              <a:rPr lang="en-US" sz="1400" dirty="0">
                <a:solidFill>
                  <a:srgbClr val="000000"/>
                </a:solidFill>
                <a:latin typeface="Courier New" pitchFamily="49" charset="0"/>
                <a:cs typeface="Courier New" pitchFamily="49" charset="0"/>
              </a:rPr>
              <a:t> &lt;- </a:t>
            </a:r>
            <a:r>
              <a:rPr lang="en-US" sz="1400" dirty="0" err="1">
                <a:solidFill>
                  <a:srgbClr val="000000"/>
                </a:solidFill>
                <a:latin typeface="Courier New" pitchFamily="49" charset="0"/>
                <a:cs typeface="Courier New" pitchFamily="49" charset="0"/>
              </a:rPr>
              <a:t>renderPlot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hist</a:t>
            </a:r>
            <a:r>
              <a:rPr lang="en-US" sz="1400" dirty="0">
                <a:solidFill>
                  <a:srgbClr val="000000"/>
                </a:solidFill>
                <a:latin typeface="Courier New" pitchFamily="49" charset="0"/>
                <a:cs typeface="Courier New" pitchFamily="49" charset="0"/>
              </a:rPr>
              <a:t>(data(), 50, main="",  </a:t>
            </a:r>
            <a:r>
              <a:rPr lang="en-US" sz="1400" dirty="0" err="1">
                <a:solidFill>
                  <a:srgbClr val="000000"/>
                </a:solidFill>
                <a:latin typeface="Courier New" pitchFamily="49" charset="0"/>
                <a:cs typeface="Courier New" pitchFamily="49" charset="0"/>
              </a:rPr>
              <a:t>xlab</a:t>
            </a:r>
            <a:r>
              <a:rPr lang="en-US" sz="1400" dirty="0">
                <a:solidFill>
                  <a:srgbClr val="000000"/>
                </a:solidFill>
                <a:latin typeface="Courier New" pitchFamily="49" charset="0"/>
                <a:cs typeface="Courier New" pitchFamily="49" charset="0"/>
              </a:rPr>
              <a:t>="x")</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9333798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Standard shiny widgets </a:t>
            </a:r>
            <a:r>
              <a:rPr lang="fr-FR" dirty="0" smtClean="0"/>
              <a:t>(= inputs)</a:t>
            </a:r>
            <a:endParaRPr lang="fr-FR" dirty="0"/>
          </a:p>
        </p:txBody>
      </p:sp>
      <p:pic>
        <p:nvPicPr>
          <p:cNvPr id="4" name="Image 3" descr="cheatsheet.pdf - Adobe Acrobat Reader DC"/>
          <p:cNvPicPr>
            <a:picLocks noChangeAspect="1"/>
          </p:cNvPicPr>
          <p:nvPr/>
        </p:nvPicPr>
        <p:blipFill rotWithShape="1">
          <a:blip r:embed="rId2">
            <a:extLst>
              <a:ext uri="{28A0092B-C50C-407E-A947-70E740481C1C}">
                <a14:useLocalDpi xmlns:a14="http://schemas.microsoft.com/office/drawing/2010/main" val="0"/>
              </a:ext>
            </a:extLst>
          </a:blip>
          <a:srcRect l="67500" r="14242" b="46601"/>
          <a:stretch/>
        </p:blipFill>
        <p:spPr>
          <a:xfrm>
            <a:off x="1714500" y="448135"/>
            <a:ext cx="2571750" cy="4229100"/>
          </a:xfrm>
          <a:prstGeom prst="rect">
            <a:avLst/>
          </a:prstGeom>
        </p:spPr>
      </p:pic>
      <p:pic>
        <p:nvPicPr>
          <p:cNvPr id="5" name="Image 4" descr="cheatsheet.pdf - Adobe Acrobat Reader DC"/>
          <p:cNvPicPr>
            <a:picLocks noChangeAspect="1"/>
          </p:cNvPicPr>
          <p:nvPr/>
        </p:nvPicPr>
        <p:blipFill rotWithShape="1">
          <a:blip r:embed="rId2">
            <a:extLst>
              <a:ext uri="{28A0092B-C50C-407E-A947-70E740481C1C}">
                <a14:useLocalDpi xmlns:a14="http://schemas.microsoft.com/office/drawing/2010/main" val="0"/>
              </a:ext>
            </a:extLst>
          </a:blip>
          <a:srcRect l="67500" t="52642" r="14242" b="-13290"/>
          <a:stretch/>
        </p:blipFill>
        <p:spPr>
          <a:xfrm>
            <a:off x="4400550" y="910692"/>
            <a:ext cx="2571750" cy="4800601"/>
          </a:xfrm>
          <a:prstGeom prst="rect">
            <a:avLst/>
          </a:prstGeom>
        </p:spPr>
      </p:pic>
    </p:spTree>
    <p:extLst>
      <p:ext uri="{BB962C8B-B14F-4D97-AF65-F5344CB8AC3E}">
        <p14:creationId xmlns:p14="http://schemas.microsoft.com/office/powerpoint/2010/main" val="929132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lvl="0"/>
            <a:r>
              <a:rPr lang="fr-FR" dirty="0"/>
              <a:t>Data </a:t>
            </a:r>
            <a:r>
              <a:rPr lang="fr-FR" dirty="0" err="1"/>
              <a:t>analysis</a:t>
            </a:r>
            <a:r>
              <a:rPr lang="fr-FR" dirty="0"/>
              <a:t> workflow</a:t>
            </a:r>
            <a:endParaRPr dirty="0"/>
          </a:p>
        </p:txBody>
      </p:sp>
      <p:grpSp>
        <p:nvGrpSpPr>
          <p:cNvPr id="23" name="Groupe 22"/>
          <p:cNvGrpSpPr/>
          <p:nvPr/>
        </p:nvGrpSpPr>
        <p:grpSpPr>
          <a:xfrm>
            <a:off x="369093" y="1130517"/>
            <a:ext cx="8405813" cy="2770188"/>
            <a:chOff x="327025" y="1924050"/>
            <a:chExt cx="8405813" cy="2770188"/>
          </a:xfrm>
        </p:grpSpPr>
        <p:sp>
          <p:nvSpPr>
            <p:cNvPr id="24" name="Google Shape;556;p4"/>
            <p:cNvSpPr/>
            <p:nvPr/>
          </p:nvSpPr>
          <p:spPr>
            <a:xfrm>
              <a:off x="1508125" y="1924050"/>
              <a:ext cx="7224713" cy="2770188"/>
            </a:xfrm>
            <a:prstGeom prst="rect">
              <a:avLst/>
            </a:prstGeom>
            <a:solidFill>
              <a:srgbClr val="D8D8D8">
                <a:alpha val="20000"/>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5" name="Google Shape;557;p4"/>
            <p:cNvSpPr/>
            <p:nvPr/>
          </p:nvSpPr>
          <p:spPr>
            <a:xfrm>
              <a:off x="3765550" y="2238375"/>
              <a:ext cx="2840038" cy="2143125"/>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6" name="Google Shape;559;p4"/>
            <p:cNvSpPr txBox="1"/>
            <p:nvPr/>
          </p:nvSpPr>
          <p:spPr>
            <a:xfrm>
              <a:off x="1682750" y="3124200"/>
              <a:ext cx="8382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Import</a:t>
              </a:r>
              <a:endParaRPr/>
            </a:p>
          </p:txBody>
        </p:sp>
        <p:sp>
          <p:nvSpPr>
            <p:cNvPr id="27" name="Google Shape;560;p4"/>
            <p:cNvSpPr txBox="1"/>
            <p:nvPr/>
          </p:nvSpPr>
          <p:spPr>
            <a:xfrm>
              <a:off x="327025" y="3124200"/>
              <a:ext cx="100647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Prepare</a:t>
              </a:r>
              <a:endParaRPr dirty="0"/>
            </a:p>
          </p:txBody>
        </p:sp>
        <p:sp>
          <p:nvSpPr>
            <p:cNvPr id="28" name="Google Shape;561;p4"/>
            <p:cNvSpPr txBox="1"/>
            <p:nvPr/>
          </p:nvSpPr>
          <p:spPr>
            <a:xfrm>
              <a:off x="2965450" y="3124200"/>
              <a:ext cx="659696"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Tidy</a:t>
              </a:r>
              <a:endParaRPr dirty="0"/>
            </a:p>
          </p:txBody>
        </p:sp>
        <p:sp>
          <p:nvSpPr>
            <p:cNvPr id="29" name="Google Shape;562;p4"/>
            <p:cNvSpPr txBox="1"/>
            <p:nvPr/>
          </p:nvSpPr>
          <p:spPr>
            <a:xfrm>
              <a:off x="5297488" y="2397125"/>
              <a:ext cx="1103312"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Visualize</a:t>
              </a:r>
              <a:endParaRPr/>
            </a:p>
          </p:txBody>
        </p:sp>
        <p:sp>
          <p:nvSpPr>
            <p:cNvPr id="30" name="Google Shape;563;p4"/>
            <p:cNvSpPr txBox="1"/>
            <p:nvPr/>
          </p:nvSpPr>
          <p:spPr>
            <a:xfrm>
              <a:off x="3951288" y="3124200"/>
              <a:ext cx="122872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Transform</a:t>
              </a:r>
              <a:endParaRPr/>
            </a:p>
          </p:txBody>
        </p:sp>
        <p:sp>
          <p:nvSpPr>
            <p:cNvPr id="31" name="Google Shape;564;p4"/>
            <p:cNvSpPr txBox="1"/>
            <p:nvPr/>
          </p:nvSpPr>
          <p:spPr>
            <a:xfrm>
              <a:off x="5557838" y="3746500"/>
              <a:ext cx="81280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Model</a:t>
              </a:r>
              <a:endParaRPr/>
            </a:p>
          </p:txBody>
        </p:sp>
        <p:sp>
          <p:nvSpPr>
            <p:cNvPr id="32" name="Google Shape;565;p4"/>
            <p:cNvSpPr txBox="1"/>
            <p:nvPr/>
          </p:nvSpPr>
          <p:spPr>
            <a:xfrm>
              <a:off x="7124700" y="3124200"/>
              <a:ext cx="1608138"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Communicate</a:t>
              </a:r>
              <a:endParaRPr/>
            </a:p>
          </p:txBody>
        </p:sp>
        <p:sp>
          <p:nvSpPr>
            <p:cNvPr id="33" name="Google Shape;566;p4"/>
            <p:cNvSpPr/>
            <p:nvPr/>
          </p:nvSpPr>
          <p:spPr>
            <a:xfrm rot="-5400000">
              <a:off x="4795838" y="2352675"/>
              <a:ext cx="938212" cy="1398588"/>
            </a:xfrm>
            <a:prstGeom prst="arc">
              <a:avLst>
                <a:gd name="adj1" fmla="val 16200000"/>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34" name="Google Shape;567;p4"/>
            <p:cNvSpPr/>
            <p:nvPr/>
          </p:nvSpPr>
          <p:spPr>
            <a:xfrm rot="1333904">
              <a:off x="5468938" y="2738438"/>
              <a:ext cx="784225" cy="1641475"/>
            </a:xfrm>
            <a:prstGeom prst="arc">
              <a:avLst>
                <a:gd name="adj1" fmla="val 16601291"/>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35" name="Google Shape;568;p4"/>
            <p:cNvSpPr/>
            <p:nvPr/>
          </p:nvSpPr>
          <p:spPr>
            <a:xfrm rot="10625704">
              <a:off x="4595813" y="2919413"/>
              <a:ext cx="1773237" cy="1035050"/>
            </a:xfrm>
            <a:prstGeom prst="arc">
              <a:avLst>
                <a:gd name="adj1" fmla="val 16200000"/>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cxnSp>
          <p:nvCxnSpPr>
            <p:cNvPr id="36" name="Google Shape;569;p4"/>
            <p:cNvCxnSpPr/>
            <p:nvPr/>
          </p:nvCxnSpPr>
          <p:spPr>
            <a:xfrm>
              <a:off x="1333500" y="3309938"/>
              <a:ext cx="349250" cy="0"/>
            </a:xfrm>
            <a:prstGeom prst="straightConnector1">
              <a:avLst/>
            </a:prstGeom>
            <a:noFill/>
            <a:ln w="9525" cap="flat" cmpd="sng">
              <a:solidFill>
                <a:srgbClr val="4A7DBA"/>
              </a:solidFill>
              <a:prstDash val="solid"/>
              <a:round/>
              <a:headEnd type="none" w="sm" len="sm"/>
              <a:tailEnd type="triangle" w="med" len="med"/>
            </a:ln>
          </p:spPr>
        </p:cxnSp>
        <p:cxnSp>
          <p:nvCxnSpPr>
            <p:cNvPr id="37" name="Google Shape;570;p4"/>
            <p:cNvCxnSpPr/>
            <p:nvPr/>
          </p:nvCxnSpPr>
          <p:spPr>
            <a:xfrm>
              <a:off x="2520950" y="3309938"/>
              <a:ext cx="444500" cy="0"/>
            </a:xfrm>
            <a:prstGeom prst="straightConnector1">
              <a:avLst/>
            </a:prstGeom>
            <a:noFill/>
            <a:ln w="9525" cap="flat" cmpd="sng">
              <a:solidFill>
                <a:srgbClr val="4A7DBA"/>
              </a:solidFill>
              <a:prstDash val="solid"/>
              <a:round/>
              <a:headEnd type="none" w="sm" len="sm"/>
              <a:tailEnd type="triangle" w="med" len="med"/>
            </a:ln>
          </p:spPr>
        </p:cxnSp>
        <p:cxnSp>
          <p:nvCxnSpPr>
            <p:cNvPr id="38" name="Google Shape;571;p4"/>
            <p:cNvCxnSpPr/>
            <p:nvPr/>
          </p:nvCxnSpPr>
          <p:spPr>
            <a:xfrm>
              <a:off x="3578225" y="3309938"/>
              <a:ext cx="373063" cy="0"/>
            </a:xfrm>
            <a:prstGeom prst="straightConnector1">
              <a:avLst/>
            </a:prstGeom>
            <a:noFill/>
            <a:ln w="9525" cap="flat" cmpd="sng">
              <a:solidFill>
                <a:srgbClr val="4A7DBA"/>
              </a:solidFill>
              <a:prstDash val="solid"/>
              <a:round/>
              <a:headEnd type="none" w="sm" len="sm"/>
              <a:tailEnd type="triangle" w="med" len="med"/>
            </a:ln>
          </p:spPr>
        </p:cxnSp>
        <p:cxnSp>
          <p:nvCxnSpPr>
            <p:cNvPr id="39" name="Google Shape;572;p4"/>
            <p:cNvCxnSpPr>
              <a:stCxn id="25" idx="3"/>
            </p:cNvCxnSpPr>
            <p:nvPr/>
          </p:nvCxnSpPr>
          <p:spPr>
            <a:xfrm>
              <a:off x="6605588" y="3309938"/>
              <a:ext cx="519000" cy="0"/>
            </a:xfrm>
            <a:prstGeom prst="straightConnector1">
              <a:avLst/>
            </a:prstGeom>
            <a:noFill/>
            <a:ln w="9525" cap="flat" cmpd="sng">
              <a:solidFill>
                <a:srgbClr val="4A7DBA"/>
              </a:solidFill>
              <a:prstDash val="solid"/>
              <a:round/>
              <a:headEnd type="none" w="sm" len="sm"/>
              <a:tailEnd type="triangle" w="med" len="med"/>
            </a:ln>
          </p:spPr>
        </p:cxnSp>
      </p:grpSp>
      <p:sp>
        <p:nvSpPr>
          <p:cNvPr id="40" name="Google Shape;573;p4"/>
          <p:cNvSpPr txBox="1"/>
          <p:nvPr/>
        </p:nvSpPr>
        <p:spPr>
          <a:xfrm>
            <a:off x="8424806" y="1079250"/>
            <a:ext cx="406400" cy="4619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dirty="0">
                <a:solidFill>
                  <a:srgbClr val="000000"/>
                </a:solidFill>
                <a:latin typeface="Arial"/>
                <a:ea typeface="Arial"/>
                <a:cs typeface="Arial"/>
                <a:sym typeface="Arial"/>
              </a:rPr>
              <a:t>R</a:t>
            </a:r>
            <a:endParaRPr sz="1800" b="1" i="0" u="none" strike="noStrike" cap="none" dirty="0">
              <a:solidFill>
                <a:srgbClr val="000000"/>
              </a:solidFill>
              <a:latin typeface="Arial"/>
              <a:ea typeface="Arial"/>
              <a:cs typeface="Arial"/>
              <a:sym typeface="Arial"/>
            </a:endParaRPr>
          </a:p>
        </p:txBody>
      </p:sp>
      <p:sp>
        <p:nvSpPr>
          <p:cNvPr id="41" name="Google Shape;574;p4"/>
          <p:cNvSpPr txBox="1"/>
          <p:nvPr/>
        </p:nvSpPr>
        <p:spPr>
          <a:xfrm>
            <a:off x="7165340" y="4300745"/>
            <a:ext cx="197866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u="none" strike="noStrike" cap="none" dirty="0">
                <a:solidFill>
                  <a:srgbClr val="000000"/>
                </a:solidFill>
                <a:sym typeface="Arial"/>
              </a:rPr>
              <a:t>Adapted from Hadley Wickham</a:t>
            </a:r>
            <a:endParaRPr sz="1000" dirty="0"/>
          </a:p>
          <a:p>
            <a:pPr marL="0" marR="0" lvl="0" indent="0" algn="l" rtl="0">
              <a:spcBef>
                <a:spcPts val="0"/>
              </a:spcBef>
              <a:spcAft>
                <a:spcPts val="0"/>
              </a:spcAft>
              <a:buNone/>
            </a:pPr>
            <a:r>
              <a:rPr lang="en-US" sz="1000" b="0" i="0" u="none" strike="noStrike" cap="none" dirty="0">
                <a:solidFill>
                  <a:srgbClr val="000000"/>
                </a:solidFill>
                <a:sym typeface="Arial"/>
              </a:rPr>
              <a:t>"R for data analysis"</a:t>
            </a:r>
            <a:endParaRPr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Standard </a:t>
            </a:r>
            <a:r>
              <a:rPr lang="fr-FR" dirty="0" smtClean="0"/>
              <a:t>shiny input widgets</a:t>
            </a:r>
            <a:endParaRPr lang="fr-FR" dirty="0"/>
          </a:p>
        </p:txBody>
      </p:sp>
      <p:pic>
        <p:nvPicPr>
          <p:cNvPr id="6" name="Image 5" descr="Shiny - Widget Gallery - Mozilla Firefox"/>
          <p:cNvPicPr>
            <a:picLocks noChangeAspect="1"/>
          </p:cNvPicPr>
          <p:nvPr/>
        </p:nvPicPr>
        <p:blipFill rotWithShape="1">
          <a:blip r:embed="rId2">
            <a:extLst>
              <a:ext uri="{28A0092B-C50C-407E-A947-70E740481C1C}">
                <a14:useLocalDpi xmlns:a14="http://schemas.microsoft.com/office/drawing/2010/main" val="0"/>
              </a:ext>
            </a:extLst>
          </a:blip>
          <a:srcRect t="13454"/>
          <a:stretch/>
        </p:blipFill>
        <p:spPr>
          <a:xfrm>
            <a:off x="96412" y="490655"/>
            <a:ext cx="8951176" cy="4170556"/>
          </a:xfrm>
          <a:prstGeom prst="rect">
            <a:avLst/>
          </a:prstGeom>
        </p:spPr>
      </p:pic>
      <p:sp>
        <p:nvSpPr>
          <p:cNvPr id="7" name="Google Shape;681;g5d52f05d1e_3_25"/>
          <p:cNvSpPr txBox="1"/>
          <p:nvPr/>
        </p:nvSpPr>
        <p:spPr>
          <a:xfrm>
            <a:off x="3263590" y="352777"/>
            <a:ext cx="5857550" cy="232175"/>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lvl="0" algn="ctr"/>
            <a:r>
              <a:rPr lang="en-US" dirty="0">
                <a:latin typeface="Courier New" panose="02070309020205020404" pitchFamily="49" charset="0"/>
                <a:cs typeface="Courier New" panose="02070309020205020404" pitchFamily="49" charset="0"/>
              </a:rPr>
              <a:t>https://</a:t>
            </a:r>
            <a:r>
              <a:rPr lang="en-US" dirty="0" smtClean="0">
                <a:latin typeface="Courier New" panose="02070309020205020404" pitchFamily="49" charset="0"/>
                <a:cs typeface="Courier New" panose="02070309020205020404" pitchFamily="49" charset="0"/>
              </a:rPr>
              <a:t>shiny.rstudio.com/gallery/widget-gallery.html</a:t>
            </a:r>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0083651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Standard shiny input widgets</a:t>
            </a:r>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solidFill>
                  <a:schemeClr val="bg1">
                    <a:lumMod val="50000"/>
                  </a:schemeClr>
                </a:solidFill>
                <a:latin typeface="Courier New" pitchFamily="49" charset="0"/>
                <a:cs typeface="Courier New" pitchFamily="49" charset="0"/>
              </a:rPr>
              <a:t>ui</a:t>
            </a:r>
            <a:r>
              <a:rPr lang="en-US" sz="1400" b="1" dirty="0">
                <a:solidFill>
                  <a:schemeClr val="bg1">
                    <a:lumMod val="50000"/>
                  </a:schemeClr>
                </a:solidFill>
                <a:latin typeface="Courier New" pitchFamily="49" charset="0"/>
                <a:cs typeface="Courier New" pitchFamily="49" charset="0"/>
              </a:rPr>
              <a:t> </a:t>
            </a:r>
            <a:r>
              <a:rPr lang="en-US" sz="1400" dirty="0">
                <a:solidFill>
                  <a:schemeClr val="bg1">
                    <a:lumMod val="50000"/>
                  </a:schemeClr>
                </a:solidFill>
                <a:latin typeface="Courier New" pitchFamily="49" charset="0"/>
                <a:cs typeface="Courier New" pitchFamily="49" charset="0"/>
              </a:rPr>
              <a:t>&lt;- </a:t>
            </a:r>
            <a:r>
              <a:rPr lang="en-US" sz="1400" dirty="0" err="1">
                <a:solidFill>
                  <a:schemeClr val="bg1">
                    <a:lumMod val="50000"/>
                  </a:schemeClr>
                </a:solidFill>
                <a:latin typeface="Courier New" pitchFamily="49" charset="0"/>
                <a:cs typeface="Courier New" pitchFamily="49" charset="0"/>
              </a:rPr>
              <a:t>fluidPage</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titlePanel</a:t>
            </a:r>
            <a:r>
              <a:rPr lang="en-US" sz="1400" dirty="0">
                <a:solidFill>
                  <a:schemeClr val="bg1">
                    <a:lumMod val="50000"/>
                  </a:schemeClr>
                </a:solidFill>
                <a:latin typeface="Courier New" pitchFamily="49" charset="0"/>
                <a:cs typeface="Courier New" pitchFamily="49" charset="0"/>
              </a:rPr>
              <a:t>("Workshop - Example 1 – Basic Histogram"),</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sidebarLayout</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sidebarPanel</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b="1" u="sng" dirty="0" err="1">
                <a:solidFill>
                  <a:schemeClr val="tx1"/>
                </a:solidFill>
                <a:latin typeface="Courier New" pitchFamily="49" charset="0"/>
                <a:cs typeface="Courier New" pitchFamily="49" charset="0"/>
              </a:rPr>
              <a:t>numericInput</a:t>
            </a:r>
            <a:r>
              <a:rPr lang="en-US" sz="1400" b="1" dirty="0">
                <a:solidFill>
                  <a:schemeClr val="tx1"/>
                </a:solidFill>
                <a:latin typeface="Courier New" pitchFamily="49" charset="0"/>
                <a:cs typeface="Courier New" pitchFamily="49" charset="0"/>
              </a:rPr>
              <a:t>(</a:t>
            </a:r>
            <a:r>
              <a:rPr lang="en-US" sz="1400" b="1" dirty="0" err="1">
                <a:solidFill>
                  <a:schemeClr val="tx1"/>
                </a:solidFill>
                <a:latin typeface="Courier New" pitchFamily="49" charset="0"/>
                <a:cs typeface="Courier New" pitchFamily="49" charset="0"/>
              </a:rPr>
              <a:t>inputId</a:t>
            </a:r>
            <a:r>
              <a:rPr lang="en-US" sz="1400" b="1" dirty="0">
                <a:solidFill>
                  <a:schemeClr val="tx1"/>
                </a:solidFill>
                <a:latin typeface="Courier New" pitchFamily="49" charset="0"/>
                <a:cs typeface="Courier New" pitchFamily="49" charset="0"/>
              </a:rPr>
              <a:t>="</a:t>
            </a:r>
            <a:r>
              <a:rPr lang="en-US" sz="1400" b="1" dirty="0">
                <a:solidFill>
                  <a:srgbClr val="FF0000"/>
                </a:solidFill>
                <a:latin typeface="Courier New" pitchFamily="49" charset="0"/>
                <a:cs typeface="Courier New" pitchFamily="49" charset="0"/>
              </a:rPr>
              <a:t>n</a:t>
            </a:r>
            <a:r>
              <a:rPr lang="en-US" sz="1400" b="1" dirty="0">
                <a:solidFill>
                  <a:schemeClr val="tx1"/>
                </a:solidFill>
                <a:latin typeface="Courier New" pitchFamily="49" charset="0"/>
                <a:cs typeface="Courier New" pitchFamily="49" charset="0"/>
              </a:rPr>
              <a:t>",</a:t>
            </a:r>
          </a:p>
          <a:p>
            <a:pPr marL="0" indent="0">
              <a:spcBef>
                <a:spcPts val="0"/>
              </a:spcBef>
              <a:buNone/>
            </a:pPr>
            <a:r>
              <a:rPr lang="en-US" sz="1400" b="1" dirty="0">
                <a:solidFill>
                  <a:schemeClr val="tx1"/>
                </a:solidFill>
                <a:latin typeface="Courier New" pitchFamily="49" charset="0"/>
                <a:cs typeface="Courier New" pitchFamily="49" charset="0"/>
              </a:rPr>
              <a:t>                    label="</a:t>
            </a:r>
            <a:r>
              <a:rPr lang="en-US" sz="1400" b="1" dirty="0">
                <a:solidFill>
                  <a:srgbClr val="0070C0"/>
                </a:solidFill>
                <a:latin typeface="Courier New" pitchFamily="49" charset="0"/>
                <a:cs typeface="Courier New" pitchFamily="49" charset="0"/>
              </a:rPr>
              <a:t>Number of observations</a:t>
            </a:r>
            <a:r>
              <a:rPr lang="en-US" sz="1400" b="1" dirty="0">
                <a:solidFill>
                  <a:schemeClr val="tx1"/>
                </a:solidFill>
                <a:latin typeface="Courier New" pitchFamily="49" charset="0"/>
                <a:cs typeface="Courier New" pitchFamily="49" charset="0"/>
              </a:rPr>
              <a:t>",</a:t>
            </a:r>
            <a:br>
              <a:rPr lang="en-US" sz="1400" b="1" dirty="0">
                <a:solidFill>
                  <a:schemeClr val="tx1"/>
                </a:solidFill>
                <a:latin typeface="Courier New" pitchFamily="49" charset="0"/>
                <a:cs typeface="Courier New" pitchFamily="49" charset="0"/>
              </a:rPr>
            </a:br>
            <a:r>
              <a:rPr lang="en-US" sz="1400" b="1" dirty="0">
                <a:solidFill>
                  <a:schemeClr val="tx1"/>
                </a:solidFill>
                <a:latin typeface="Courier New" pitchFamily="49" charset="0"/>
                <a:cs typeface="Courier New" pitchFamily="49" charset="0"/>
              </a:rPr>
              <a:t>                    value=</a:t>
            </a:r>
            <a:r>
              <a:rPr lang="en-US" sz="1400" b="1" dirty="0">
                <a:solidFill>
                  <a:srgbClr val="00B050"/>
                </a:solidFill>
                <a:latin typeface="Courier New" pitchFamily="49" charset="0"/>
                <a:cs typeface="Courier New" pitchFamily="49" charset="0"/>
              </a:rPr>
              <a:t>1000</a:t>
            </a:r>
            <a:r>
              <a:rPr lang="en-US" sz="1400" b="1" dirty="0">
                <a:solidFill>
                  <a:schemeClr val="tx1"/>
                </a:solidFill>
                <a:latin typeface="Courier New" pitchFamily="49" charset="0"/>
                <a:cs typeface="Courier New" pitchFamily="49" charset="0"/>
              </a:rPr>
              <a:t>) )</a:t>
            </a:r>
            <a:r>
              <a:rPr lang="en-US" sz="1400" dirty="0">
                <a:solidFill>
                  <a:schemeClr val="bg1">
                    <a:lumMod val="50000"/>
                  </a:schemeClr>
                </a:solidFill>
                <a:latin typeface="Courier New" pitchFamily="49" charset="0"/>
                <a:cs typeface="Courier New" pitchFamily="49" charset="0"/>
              </a:rPr>
              <a:t>,  </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mainPanel</a:t>
            </a:r>
            <a:r>
              <a:rPr lang="en-US" sz="1400" dirty="0">
                <a:solidFill>
                  <a:schemeClr val="bg1">
                    <a:lumMod val="50000"/>
                  </a:schemeClr>
                </a:solidFill>
                <a:latin typeface="Courier New" pitchFamily="49" charset="0"/>
                <a:cs typeface="Courier New" pitchFamily="49" charset="0"/>
              </a:rPr>
              <a:t>(</a:t>
            </a:r>
            <a:r>
              <a:rPr lang="en-US" sz="1400" dirty="0" err="1">
                <a:solidFill>
                  <a:schemeClr val="bg1">
                    <a:lumMod val="50000"/>
                  </a:schemeClr>
                </a:solidFill>
                <a:latin typeface="Courier New" pitchFamily="49" charset="0"/>
                <a:cs typeface="Courier New" pitchFamily="49" charset="0"/>
              </a:rPr>
              <a:t>plotOutput</a:t>
            </a:r>
            <a:r>
              <a:rPr lang="en-US" sz="1400" dirty="0">
                <a:solidFill>
                  <a:schemeClr val="bg1">
                    <a:lumMod val="50000"/>
                  </a:schemeClr>
                </a:solidFill>
                <a:latin typeface="Courier New" pitchFamily="49" charset="0"/>
                <a:cs typeface="Courier New" pitchFamily="49" charset="0"/>
              </a:rPr>
              <a:t>("plot"))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p>
          <a:p>
            <a:pPr marL="0" indent="0">
              <a:spcBef>
                <a:spcPts val="0"/>
              </a:spcBef>
              <a:buNone/>
            </a:pPr>
            <a:r>
              <a:rPr lang="en-US" sz="1400" dirty="0">
                <a:solidFill>
                  <a:schemeClr val="bg1">
                    <a:lumMod val="50000"/>
                  </a:schemeClr>
                </a:solidFill>
                <a:latin typeface="Courier New" pitchFamily="49" charset="0"/>
                <a:cs typeface="Courier New" pitchFamily="49" charset="0"/>
              </a:rPr>
              <a:t>)</a:t>
            </a:r>
          </a:p>
          <a:p>
            <a:pPr marL="0" indent="0">
              <a:spcBef>
                <a:spcPts val="0"/>
              </a:spcBef>
              <a:buNone/>
            </a:pPr>
            <a:endParaRPr lang="en-US" sz="1400" dirty="0">
              <a:solidFill>
                <a:schemeClr val="bg1">
                  <a:lumMod val="50000"/>
                </a:schemeClr>
              </a:solidFill>
              <a:latin typeface="Courier New" pitchFamily="49" charset="0"/>
              <a:cs typeface="Courier New" pitchFamily="49" charset="0"/>
            </a:endParaRPr>
          </a:p>
          <a:p>
            <a:pPr marL="0" indent="0">
              <a:spcBef>
                <a:spcPts val="0"/>
              </a:spcBef>
              <a:buNone/>
            </a:pPr>
            <a:r>
              <a:rPr lang="en-US" sz="1400" b="1" dirty="0">
                <a:solidFill>
                  <a:schemeClr val="bg1">
                    <a:lumMod val="50000"/>
                  </a:schemeClr>
                </a:solidFill>
                <a:latin typeface="Courier New" pitchFamily="49" charset="0"/>
                <a:cs typeface="Courier New" pitchFamily="49" charset="0"/>
              </a:rPr>
              <a:t>server </a:t>
            </a:r>
            <a:r>
              <a:rPr lang="en-US" sz="1400" dirty="0">
                <a:solidFill>
                  <a:schemeClr val="bg1">
                    <a:lumMod val="50000"/>
                  </a:schemeClr>
                </a:solidFill>
                <a:latin typeface="Courier New" pitchFamily="49" charset="0"/>
                <a:cs typeface="Courier New" pitchFamily="49" charset="0"/>
              </a:rPr>
              <a:t>&lt;- function(input, output) {</a:t>
            </a:r>
          </a:p>
          <a:p>
            <a:pPr marL="0" indent="0">
              <a:spcBef>
                <a:spcPts val="0"/>
              </a:spcBef>
              <a:buNone/>
            </a:pPr>
            <a:r>
              <a:rPr lang="en-US" sz="1400" dirty="0">
                <a:solidFill>
                  <a:schemeClr val="bg1">
                    <a:lumMod val="50000"/>
                  </a:schemeClr>
                </a:solidFill>
                <a:latin typeface="Courier New" pitchFamily="49" charset="0"/>
                <a:cs typeface="Courier New" pitchFamily="49" charset="0"/>
              </a:rPr>
              <a:t>   data &lt;- reactive({</a:t>
            </a:r>
          </a:p>
          <a:p>
            <a:pPr marL="0" indent="0">
              <a:spcBef>
                <a:spcPts val="0"/>
              </a:spcBef>
              <a:buNone/>
            </a:pPr>
            <a:r>
              <a:rPr lang="en-US" sz="1400" dirty="0">
                <a:solidFill>
                  <a:schemeClr val="bg1">
                    <a:lumMod val="50000"/>
                  </a:schemeClr>
                </a:solidFill>
                <a:latin typeface="Courier New" pitchFamily="49" charset="0"/>
                <a:cs typeface="Courier New" pitchFamily="49" charset="0"/>
              </a:rPr>
              <a:t>                     x &lt;- </a:t>
            </a:r>
            <a:r>
              <a:rPr lang="en-US" sz="1400" dirty="0" err="1">
                <a:solidFill>
                  <a:schemeClr val="bg1">
                    <a:lumMod val="50000"/>
                  </a:schemeClr>
                </a:solidFill>
                <a:latin typeface="Courier New" pitchFamily="49" charset="0"/>
                <a:cs typeface="Courier New" pitchFamily="49" charset="0"/>
              </a:rPr>
              <a:t>rnorm</a:t>
            </a:r>
            <a:r>
              <a:rPr lang="en-US" sz="1400" dirty="0">
                <a:solidFill>
                  <a:schemeClr val="bg1">
                    <a:lumMod val="50000"/>
                  </a:schemeClr>
                </a:solidFill>
                <a:latin typeface="Courier New" pitchFamily="49" charset="0"/>
                <a:cs typeface="Courier New" pitchFamily="49" charset="0"/>
              </a:rPr>
              <a:t>(</a:t>
            </a:r>
            <a:r>
              <a:rPr lang="en-US" sz="1400" dirty="0" err="1">
                <a:solidFill>
                  <a:schemeClr val="bg1">
                    <a:lumMod val="50000"/>
                  </a:schemeClr>
                </a:solidFill>
                <a:latin typeface="Courier New" pitchFamily="49" charset="0"/>
                <a:cs typeface="Courier New" pitchFamily="49" charset="0"/>
              </a:rPr>
              <a:t>input$n</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x })</a:t>
            </a:r>
          </a:p>
          <a:p>
            <a:pPr marL="0" indent="0">
              <a:spcBef>
                <a:spcPts val="0"/>
              </a:spcBef>
              <a:buNone/>
            </a:pPr>
            <a:endParaRPr lang="en-US" sz="1400" dirty="0">
              <a:solidFill>
                <a:schemeClr val="bg1">
                  <a:lumMod val="50000"/>
                </a:schemeClr>
              </a:solidFill>
              <a:latin typeface="Courier New" pitchFamily="49" charset="0"/>
              <a:cs typeface="Courier New" pitchFamily="49" charset="0"/>
            </a:endParaRP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output$plot</a:t>
            </a:r>
            <a:r>
              <a:rPr lang="en-US" sz="1400" dirty="0">
                <a:solidFill>
                  <a:schemeClr val="bg1">
                    <a:lumMod val="50000"/>
                  </a:schemeClr>
                </a:solidFill>
                <a:latin typeface="Courier New" pitchFamily="49" charset="0"/>
                <a:cs typeface="Courier New" pitchFamily="49" charset="0"/>
              </a:rPr>
              <a:t> &lt;- </a:t>
            </a:r>
            <a:r>
              <a:rPr lang="en-US" sz="1400" dirty="0" err="1">
                <a:solidFill>
                  <a:schemeClr val="bg1">
                    <a:lumMod val="50000"/>
                  </a:schemeClr>
                </a:solidFill>
                <a:latin typeface="Courier New" pitchFamily="49" charset="0"/>
                <a:cs typeface="Courier New" pitchFamily="49" charset="0"/>
              </a:rPr>
              <a:t>renderPlot</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hist</a:t>
            </a:r>
            <a:r>
              <a:rPr lang="en-US" sz="1400" dirty="0">
                <a:solidFill>
                  <a:schemeClr val="bg1">
                    <a:lumMod val="50000"/>
                  </a:schemeClr>
                </a:solidFill>
                <a:latin typeface="Courier New" pitchFamily="49" charset="0"/>
                <a:cs typeface="Courier New" pitchFamily="49" charset="0"/>
              </a:rPr>
              <a:t>(data(), 50, main="",  </a:t>
            </a:r>
            <a:r>
              <a:rPr lang="en-US" sz="1400" dirty="0" err="1">
                <a:solidFill>
                  <a:schemeClr val="bg1">
                    <a:lumMod val="50000"/>
                  </a:schemeClr>
                </a:solidFill>
                <a:latin typeface="Courier New" pitchFamily="49" charset="0"/>
                <a:cs typeface="Courier New" pitchFamily="49" charset="0"/>
              </a:rPr>
              <a:t>xlab</a:t>
            </a:r>
            <a:r>
              <a:rPr lang="en-US" sz="1400" dirty="0">
                <a:solidFill>
                  <a:schemeClr val="bg1">
                    <a:lumMod val="50000"/>
                  </a:schemeClr>
                </a:solidFill>
                <a:latin typeface="Courier New" pitchFamily="49" charset="0"/>
                <a:cs typeface="Courier New" pitchFamily="49" charset="0"/>
              </a:rPr>
              <a:t>="x")</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p>
          <a:p>
            <a:pPr marL="0" indent="0">
              <a:spcBef>
                <a:spcPts val="0"/>
              </a:spcBef>
              <a:buNone/>
            </a:pPr>
            <a:r>
              <a:rPr lang="en-US" sz="1400" dirty="0" smtClean="0">
                <a:solidFill>
                  <a:schemeClr val="bg1">
                    <a:lumMod val="50000"/>
                  </a:schemeClr>
                </a:solidFill>
                <a:latin typeface="Courier New" pitchFamily="49" charset="0"/>
                <a:cs typeface="Courier New" pitchFamily="49" charset="0"/>
              </a:rPr>
              <a:t>}</a:t>
            </a:r>
            <a:endParaRPr lang="en-US" sz="1400" dirty="0">
              <a:solidFill>
                <a:schemeClr val="bg1">
                  <a:lumMod val="50000"/>
                </a:schemeClr>
              </a:solidFill>
              <a:latin typeface="Courier New" pitchFamily="49" charset="0"/>
              <a:cs typeface="Courier New" pitchFamily="49" charset="0"/>
            </a:endParaRPr>
          </a:p>
        </p:txBody>
      </p:sp>
      <p:sp>
        <p:nvSpPr>
          <p:cNvPr id="4" name="TextBox 5"/>
          <p:cNvSpPr txBox="1"/>
          <p:nvPr/>
        </p:nvSpPr>
        <p:spPr>
          <a:xfrm>
            <a:off x="6318095" y="1249049"/>
            <a:ext cx="2186817" cy="276999"/>
          </a:xfrm>
          <a:prstGeom prst="rect">
            <a:avLst/>
          </a:prstGeom>
          <a:noFill/>
          <a:ln>
            <a:solidFill>
              <a:srgbClr val="FF0000"/>
            </a:solidFill>
          </a:ln>
        </p:spPr>
        <p:txBody>
          <a:bodyPr wrap="none" rtlCol="0">
            <a:spAutoFit/>
          </a:bodyPr>
          <a:lstStyle/>
          <a:p>
            <a:r>
              <a:rPr lang="en-US" sz="1200" dirty="0">
                <a:latin typeface="Nunito" panose="020B0604020202020204" charset="0"/>
              </a:rPr>
              <a:t>Creates an entry at </a:t>
            </a:r>
            <a:r>
              <a:rPr lang="en-US" sz="1200" dirty="0" err="1">
                <a:solidFill>
                  <a:srgbClr val="FF0000"/>
                </a:solidFill>
                <a:latin typeface="Courier New" panose="02070309020205020404" pitchFamily="49" charset="0"/>
                <a:cs typeface="Courier New" panose="02070309020205020404" pitchFamily="49" charset="0"/>
              </a:rPr>
              <a:t>input$n</a:t>
            </a:r>
            <a:endParaRPr lang="en-US" sz="1200" dirty="0">
              <a:solidFill>
                <a:srgbClr val="FF0000"/>
              </a:solidFill>
              <a:latin typeface="Courier New" panose="02070309020205020404" pitchFamily="49" charset="0"/>
              <a:cs typeface="Courier New" panose="02070309020205020404" pitchFamily="49" charset="0"/>
            </a:endParaRPr>
          </a:p>
        </p:txBody>
      </p:sp>
      <p:pic>
        <p:nvPicPr>
          <p:cNvPr id="5" name="Espace réservé du contenu 6" descr="Workshop - Example 1 – Basic Histogram - Mozilla Firefox"/>
          <p:cNvPicPr>
            <a:picLocks noChangeAspect="1"/>
          </p:cNvPicPr>
          <p:nvPr/>
        </p:nvPicPr>
        <p:blipFill rotWithShape="1">
          <a:blip r:embed="rId2">
            <a:extLst>
              <a:ext uri="{28A0092B-C50C-407E-A947-70E740481C1C}">
                <a14:useLocalDpi xmlns:a14="http://schemas.microsoft.com/office/drawing/2010/main" val="0"/>
              </a:ext>
            </a:extLst>
          </a:blip>
          <a:srcRect t="21521" r="66320" b="61011"/>
          <a:stretch/>
        </p:blipFill>
        <p:spPr bwMode="auto">
          <a:xfrm>
            <a:off x="5861681" y="1590907"/>
            <a:ext cx="3093319" cy="863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à coins arrondis 6"/>
          <p:cNvSpPr/>
          <p:nvPr/>
        </p:nvSpPr>
        <p:spPr>
          <a:xfrm>
            <a:off x="5947317" y="2728848"/>
            <a:ext cx="3007683" cy="1038333"/>
          </a:xfrm>
          <a:prstGeom prst="roundRect">
            <a:avLst/>
          </a:prstGeom>
          <a:solidFill>
            <a:schemeClr val="bg1">
              <a:lumMod val="85000"/>
            </a:schemeClr>
          </a:solidFill>
          <a:ln>
            <a:solidFill>
              <a:srgbClr val="2C90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unito" panose="020B0604020202020204" charset="0"/>
              </a:rPr>
              <a:t>The remaining arguments vary from widget to widget, depending on what the widget needs to do its job. </a:t>
            </a:r>
          </a:p>
        </p:txBody>
      </p:sp>
      <p:sp>
        <p:nvSpPr>
          <p:cNvPr id="8" name="Rectangle 7"/>
          <p:cNvSpPr/>
          <p:nvPr/>
        </p:nvSpPr>
        <p:spPr>
          <a:xfrm>
            <a:off x="6110868" y="1754459"/>
            <a:ext cx="1204332" cy="16355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6189140" y="1955834"/>
            <a:ext cx="286002" cy="18720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p:cNvCxnSpPr>
            <a:endCxn id="4" idx="1"/>
          </p:cNvCxnSpPr>
          <p:nvPr/>
        </p:nvCxnSpPr>
        <p:spPr>
          <a:xfrm flipV="1">
            <a:off x="3754244" y="1387549"/>
            <a:ext cx="256385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410791" y="1969257"/>
            <a:ext cx="938077" cy="246221"/>
          </a:xfrm>
          <a:prstGeom prst="rect">
            <a:avLst/>
          </a:prstGeom>
          <a:noFill/>
        </p:spPr>
        <p:txBody>
          <a:bodyPr wrap="none" rtlCol="0">
            <a:spAutoFit/>
          </a:bodyPr>
          <a:lstStyle/>
          <a:p>
            <a:r>
              <a:rPr lang="fr-FR" sz="1000" dirty="0" smtClean="0">
                <a:solidFill>
                  <a:srgbClr val="00B050"/>
                </a:solidFill>
                <a:latin typeface="Nunito" panose="020B0604020202020204" charset="0"/>
                <a:cs typeface="Courier New" panose="02070309020205020404" pitchFamily="49" charset="0"/>
              </a:rPr>
              <a:t>Default value</a:t>
            </a:r>
            <a:endParaRPr lang="fr-FR" sz="1000" dirty="0">
              <a:solidFill>
                <a:srgbClr val="00B050"/>
              </a:solidFill>
              <a:latin typeface="Nunito" panose="020B0604020202020204" charset="0"/>
              <a:cs typeface="Courier New" panose="02070309020205020404" pitchFamily="49" charset="0"/>
            </a:endParaRPr>
          </a:p>
        </p:txBody>
      </p:sp>
    </p:spTree>
    <p:extLst>
      <p:ext uri="{BB962C8B-B14F-4D97-AF65-F5344CB8AC3E}">
        <p14:creationId xmlns:p14="http://schemas.microsoft.com/office/powerpoint/2010/main" val="14090667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Render</a:t>
            </a:r>
            <a:r>
              <a:rPr lang="fr-FR" dirty="0"/>
              <a:t> and outputs</a:t>
            </a:r>
          </a:p>
        </p:txBody>
      </p:sp>
      <p:sp>
        <p:nvSpPr>
          <p:cNvPr id="3" name="Espace réservé du texte 2"/>
          <p:cNvSpPr>
            <a:spLocks noGrp="1"/>
          </p:cNvSpPr>
          <p:nvPr>
            <p:ph type="body" idx="1"/>
          </p:nvPr>
        </p:nvSpPr>
        <p:spPr/>
        <p:txBody>
          <a:bodyPr/>
          <a:lstStyle/>
          <a:p>
            <a:r>
              <a:rPr lang="en-US" dirty="0"/>
              <a:t>render*() and *Output() functions work together to add R output to the UI</a:t>
            </a:r>
          </a:p>
          <a:p>
            <a:endParaRPr lang="fr-FR" dirty="0"/>
          </a:p>
        </p:txBody>
      </p:sp>
      <p:pic>
        <p:nvPicPr>
          <p:cNvPr id="5" name="Picture 4" descr="Screenshot 2019-05-01 at 13.02.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507" y="1367883"/>
            <a:ext cx="5664986" cy="3255142"/>
          </a:xfrm>
          <a:prstGeom prst="rect">
            <a:avLst/>
          </a:prstGeom>
        </p:spPr>
      </p:pic>
      <p:sp>
        <p:nvSpPr>
          <p:cNvPr id="6" name="ZoneTexte 5"/>
          <p:cNvSpPr txBox="1"/>
          <p:nvPr/>
        </p:nvSpPr>
        <p:spPr>
          <a:xfrm>
            <a:off x="2879571" y="1128132"/>
            <a:ext cx="622286" cy="276999"/>
          </a:xfrm>
          <a:prstGeom prst="rect">
            <a:avLst/>
          </a:prstGeom>
          <a:noFill/>
        </p:spPr>
        <p:txBody>
          <a:bodyPr wrap="none" rtlCol="0">
            <a:spAutoFit/>
          </a:bodyPr>
          <a:lstStyle/>
          <a:p>
            <a:r>
              <a:rPr lang="fr-FR" sz="1200" b="1" dirty="0">
                <a:solidFill>
                  <a:srgbClr val="FF0000"/>
                </a:solidFill>
                <a:latin typeface="Nunito" panose="020B0604020202020204" charset="0"/>
                <a:cs typeface="Courier New" panose="02070309020205020404" pitchFamily="49" charset="0"/>
              </a:rPr>
              <a:t>server</a:t>
            </a:r>
          </a:p>
        </p:txBody>
      </p:sp>
      <p:sp>
        <p:nvSpPr>
          <p:cNvPr id="7" name="ZoneTexte 6"/>
          <p:cNvSpPr txBox="1"/>
          <p:nvPr/>
        </p:nvSpPr>
        <p:spPr>
          <a:xfrm>
            <a:off x="5678527" y="1128132"/>
            <a:ext cx="312906" cy="276999"/>
          </a:xfrm>
          <a:prstGeom prst="rect">
            <a:avLst/>
          </a:prstGeom>
          <a:noFill/>
        </p:spPr>
        <p:txBody>
          <a:bodyPr wrap="none" rtlCol="0">
            <a:spAutoFit/>
          </a:bodyPr>
          <a:lstStyle/>
          <a:p>
            <a:r>
              <a:rPr lang="fr-FR" sz="1200" b="1" dirty="0" err="1" smtClean="0">
                <a:solidFill>
                  <a:srgbClr val="FF0000"/>
                </a:solidFill>
                <a:latin typeface="Nunito" panose="020B0604020202020204" charset="0"/>
                <a:cs typeface="Courier New" panose="02070309020205020404" pitchFamily="49" charset="0"/>
              </a:rPr>
              <a:t>ui</a:t>
            </a:r>
            <a:endParaRPr lang="fr-FR" sz="1200" b="1" dirty="0">
              <a:solidFill>
                <a:srgbClr val="FF0000"/>
              </a:solidFill>
              <a:latin typeface="Nunito" panose="020B0604020202020204" charset="0"/>
              <a:cs typeface="Courier New" panose="02070309020205020404" pitchFamily="49" charset="0"/>
            </a:endParaRPr>
          </a:p>
        </p:txBody>
      </p:sp>
    </p:spTree>
    <p:extLst>
      <p:ext uri="{BB962C8B-B14F-4D97-AF65-F5344CB8AC3E}">
        <p14:creationId xmlns:p14="http://schemas.microsoft.com/office/powerpoint/2010/main" val="4205766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Render</a:t>
            </a:r>
            <a:r>
              <a:rPr lang="fr-FR" dirty="0"/>
              <a:t> and outputs</a:t>
            </a:r>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solidFill>
                  <a:schemeClr val="bg1">
                    <a:lumMod val="50000"/>
                  </a:schemeClr>
                </a:solidFill>
                <a:latin typeface="Courier New" pitchFamily="49" charset="0"/>
                <a:cs typeface="Courier New" pitchFamily="49" charset="0"/>
              </a:rPr>
              <a:t>ui</a:t>
            </a:r>
            <a:r>
              <a:rPr lang="en-US" sz="1400" b="1" dirty="0">
                <a:solidFill>
                  <a:schemeClr val="bg1">
                    <a:lumMod val="50000"/>
                  </a:schemeClr>
                </a:solidFill>
                <a:latin typeface="Courier New" pitchFamily="49" charset="0"/>
                <a:cs typeface="Courier New" pitchFamily="49" charset="0"/>
              </a:rPr>
              <a:t> </a:t>
            </a:r>
            <a:r>
              <a:rPr lang="en-US" sz="1400" dirty="0">
                <a:solidFill>
                  <a:schemeClr val="bg1">
                    <a:lumMod val="50000"/>
                  </a:schemeClr>
                </a:solidFill>
                <a:latin typeface="Courier New" pitchFamily="49" charset="0"/>
                <a:cs typeface="Courier New" pitchFamily="49" charset="0"/>
              </a:rPr>
              <a:t>&lt;- </a:t>
            </a:r>
            <a:r>
              <a:rPr lang="en-US" sz="1400" dirty="0" err="1">
                <a:solidFill>
                  <a:schemeClr val="bg1">
                    <a:lumMod val="50000"/>
                  </a:schemeClr>
                </a:solidFill>
                <a:latin typeface="Courier New" pitchFamily="49" charset="0"/>
                <a:cs typeface="Courier New" pitchFamily="49" charset="0"/>
              </a:rPr>
              <a:t>fluidPage</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titlePanel</a:t>
            </a:r>
            <a:r>
              <a:rPr lang="en-US" sz="1400" dirty="0">
                <a:solidFill>
                  <a:schemeClr val="bg1">
                    <a:lumMod val="50000"/>
                  </a:schemeClr>
                </a:solidFill>
                <a:latin typeface="Courier New" pitchFamily="49" charset="0"/>
                <a:cs typeface="Courier New" pitchFamily="49" charset="0"/>
              </a:rPr>
              <a:t>("Workshop - Example 1 – Basic Histogram"),</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sidebarLayout</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sidebarPanel</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numericInput</a:t>
            </a:r>
            <a:r>
              <a:rPr lang="en-US" sz="1400" dirty="0">
                <a:solidFill>
                  <a:schemeClr val="bg1">
                    <a:lumMod val="50000"/>
                  </a:schemeClr>
                </a:solidFill>
                <a:latin typeface="Courier New" pitchFamily="49" charset="0"/>
                <a:cs typeface="Courier New" pitchFamily="49" charset="0"/>
              </a:rPr>
              <a:t>(</a:t>
            </a:r>
            <a:r>
              <a:rPr lang="en-US" sz="1400" dirty="0" err="1">
                <a:solidFill>
                  <a:schemeClr val="bg1">
                    <a:lumMod val="50000"/>
                  </a:schemeClr>
                </a:solidFill>
                <a:latin typeface="Courier New" pitchFamily="49" charset="0"/>
                <a:cs typeface="Courier New" pitchFamily="49" charset="0"/>
              </a:rPr>
              <a:t>inputId</a:t>
            </a:r>
            <a:r>
              <a:rPr lang="en-US" sz="1400" dirty="0">
                <a:solidFill>
                  <a:schemeClr val="bg1">
                    <a:lumMod val="50000"/>
                  </a:schemeClr>
                </a:solidFill>
                <a:latin typeface="Courier New" pitchFamily="49" charset="0"/>
                <a:cs typeface="Courier New" pitchFamily="49" charset="0"/>
              </a:rPr>
              <a:t>="n",</a:t>
            </a:r>
          </a:p>
          <a:p>
            <a:pPr marL="0" indent="0">
              <a:spcBef>
                <a:spcPts val="0"/>
              </a:spcBef>
              <a:buNone/>
            </a:pPr>
            <a:r>
              <a:rPr lang="en-US" sz="1400" dirty="0">
                <a:solidFill>
                  <a:schemeClr val="bg1">
                    <a:lumMod val="50000"/>
                  </a:schemeClr>
                </a:solidFill>
                <a:latin typeface="Courier New" pitchFamily="49" charset="0"/>
                <a:cs typeface="Courier New" pitchFamily="49" charset="0"/>
              </a:rPr>
              <a:t>                    label="Number of observations",</a:t>
            </a:r>
            <a:br>
              <a:rPr lang="en-US" sz="1400" dirty="0">
                <a:solidFill>
                  <a:schemeClr val="bg1">
                    <a:lumMod val="50000"/>
                  </a:schemeClr>
                </a:solidFill>
                <a:latin typeface="Courier New" pitchFamily="49" charset="0"/>
                <a:cs typeface="Courier New" pitchFamily="49" charset="0"/>
              </a:rPr>
            </a:br>
            <a:r>
              <a:rPr lang="en-US" sz="1400" dirty="0">
                <a:solidFill>
                  <a:schemeClr val="bg1">
                    <a:lumMod val="50000"/>
                  </a:schemeClr>
                </a:solidFill>
                <a:latin typeface="Courier New" pitchFamily="49" charset="0"/>
                <a:cs typeface="Courier New" pitchFamily="49" charset="0"/>
              </a:rPr>
              <a:t>                  </a:t>
            </a:r>
            <a:r>
              <a:rPr lang="en-US" sz="1400" b="1" dirty="0" err="1">
                <a:solidFill>
                  <a:srgbClr val="00B0F0"/>
                </a:solidFill>
                <a:latin typeface="Courier New" pitchFamily="49" charset="0"/>
                <a:cs typeface="Courier New" pitchFamily="49" charset="0"/>
              </a:rPr>
              <a:t>plotOutput</a:t>
            </a:r>
            <a:r>
              <a:rPr lang="en-US" sz="1400" b="1" dirty="0">
                <a:solidFill>
                  <a:schemeClr val="tx1"/>
                </a:solidFill>
                <a:latin typeface="Courier New" pitchFamily="49" charset="0"/>
                <a:cs typeface="Courier New" pitchFamily="49" charset="0"/>
              </a:rPr>
              <a:t>("</a:t>
            </a:r>
            <a:r>
              <a:rPr lang="en-US" sz="1400" b="1" dirty="0">
                <a:solidFill>
                  <a:srgbClr val="FFC000"/>
                </a:solidFill>
                <a:latin typeface="Courier New" pitchFamily="49" charset="0"/>
                <a:cs typeface="Courier New" pitchFamily="49" charset="0"/>
              </a:rPr>
              <a:t>plot</a:t>
            </a:r>
            <a:r>
              <a:rPr lang="en-US" sz="1400" b="1" dirty="0">
                <a:solidFill>
                  <a:schemeClr val="tx1"/>
                </a:solidFill>
                <a:latin typeface="Courier New" pitchFamily="49" charset="0"/>
                <a:cs typeface="Courier New" pitchFamily="49" charset="0"/>
              </a:rPr>
              <a:t>")</a:t>
            </a:r>
            <a:r>
              <a:rPr lang="en-US" sz="1400" dirty="0" smtClean="0">
                <a:solidFill>
                  <a:schemeClr val="bg1">
                    <a:lumMod val="50000"/>
                  </a:schemeClr>
                </a:solidFill>
                <a:latin typeface="Courier New" pitchFamily="49" charset="0"/>
                <a:cs typeface="Courier New" pitchFamily="49" charset="0"/>
              </a:rPr>
              <a:t>  </a:t>
            </a:r>
            <a:r>
              <a:rPr lang="en-US" sz="1400" dirty="0">
                <a:solidFill>
                  <a:schemeClr val="bg1">
                    <a:lumMod val="50000"/>
                  </a:schemeClr>
                </a:solidFill>
                <a:latin typeface="Courier New" pitchFamily="49" charset="0"/>
                <a:cs typeface="Courier New" pitchFamily="49" charset="0"/>
              </a:rPr>
              <a:t>value=1000) ),  </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mainPanel</a:t>
            </a:r>
            <a:r>
              <a:rPr lang="en-US" sz="1400" dirty="0" smtClean="0">
                <a:solidFill>
                  <a:schemeClr val="bg1">
                    <a:lumMod val="50000"/>
                  </a:schemeClr>
                </a:solidFill>
                <a:latin typeface="Courier New" pitchFamily="49" charset="0"/>
                <a:cs typeface="Courier New" pitchFamily="49" charset="0"/>
              </a:rPr>
              <a:t>()</a:t>
            </a:r>
            <a:endParaRPr lang="en-US" sz="1400" dirty="0">
              <a:solidFill>
                <a:schemeClr val="bg1">
                  <a:lumMod val="50000"/>
                </a:schemeClr>
              </a:solidFill>
              <a:latin typeface="Courier New" pitchFamily="49" charset="0"/>
              <a:cs typeface="Courier New" pitchFamily="49" charset="0"/>
            </a:endParaRP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p>
          <a:p>
            <a:pPr marL="0" indent="0">
              <a:spcBef>
                <a:spcPts val="0"/>
              </a:spcBef>
              <a:buNone/>
            </a:pPr>
            <a:r>
              <a:rPr lang="en-US" sz="1400" dirty="0">
                <a:solidFill>
                  <a:schemeClr val="bg1">
                    <a:lumMod val="50000"/>
                  </a:schemeClr>
                </a:solidFill>
                <a:latin typeface="Courier New" pitchFamily="49" charset="0"/>
                <a:cs typeface="Courier New" pitchFamily="49" charset="0"/>
              </a:rPr>
              <a:t>)</a:t>
            </a:r>
          </a:p>
          <a:p>
            <a:pPr marL="0" indent="0">
              <a:spcBef>
                <a:spcPts val="0"/>
              </a:spcBef>
              <a:buNone/>
            </a:pPr>
            <a:endParaRPr lang="en-US" sz="1400" dirty="0">
              <a:solidFill>
                <a:schemeClr val="bg1">
                  <a:lumMod val="50000"/>
                </a:schemeClr>
              </a:solidFill>
              <a:latin typeface="Courier New" pitchFamily="49" charset="0"/>
              <a:cs typeface="Courier New" pitchFamily="49" charset="0"/>
            </a:endParaRPr>
          </a:p>
          <a:p>
            <a:pPr marL="0" indent="0">
              <a:spcBef>
                <a:spcPts val="0"/>
              </a:spcBef>
              <a:buNone/>
            </a:pPr>
            <a:r>
              <a:rPr lang="en-US" sz="1400" b="1" dirty="0">
                <a:solidFill>
                  <a:schemeClr val="bg1">
                    <a:lumMod val="50000"/>
                  </a:schemeClr>
                </a:solidFill>
                <a:latin typeface="Courier New" pitchFamily="49" charset="0"/>
                <a:cs typeface="Courier New" pitchFamily="49" charset="0"/>
              </a:rPr>
              <a:t>server </a:t>
            </a:r>
            <a:r>
              <a:rPr lang="en-US" sz="1400" dirty="0">
                <a:solidFill>
                  <a:schemeClr val="bg1">
                    <a:lumMod val="50000"/>
                  </a:schemeClr>
                </a:solidFill>
                <a:latin typeface="Courier New" pitchFamily="49" charset="0"/>
                <a:cs typeface="Courier New" pitchFamily="49" charset="0"/>
              </a:rPr>
              <a:t>&lt;- function(input, output) {</a:t>
            </a:r>
          </a:p>
          <a:p>
            <a:pPr marL="0" indent="0">
              <a:spcBef>
                <a:spcPts val="0"/>
              </a:spcBef>
              <a:buNone/>
            </a:pPr>
            <a:r>
              <a:rPr lang="en-US" sz="1400" dirty="0">
                <a:solidFill>
                  <a:schemeClr val="bg1">
                    <a:lumMod val="50000"/>
                  </a:schemeClr>
                </a:solidFill>
                <a:latin typeface="Courier New" pitchFamily="49" charset="0"/>
                <a:cs typeface="Courier New" pitchFamily="49" charset="0"/>
              </a:rPr>
              <a:t>   data &lt;- reactive({</a:t>
            </a:r>
          </a:p>
          <a:p>
            <a:pPr marL="0" indent="0">
              <a:spcBef>
                <a:spcPts val="0"/>
              </a:spcBef>
              <a:buNone/>
            </a:pPr>
            <a:r>
              <a:rPr lang="en-US" sz="1400" dirty="0">
                <a:solidFill>
                  <a:schemeClr val="bg1">
                    <a:lumMod val="50000"/>
                  </a:schemeClr>
                </a:solidFill>
                <a:latin typeface="Courier New" pitchFamily="49" charset="0"/>
                <a:cs typeface="Courier New" pitchFamily="49" charset="0"/>
              </a:rPr>
              <a:t>                     x &lt;- </a:t>
            </a:r>
            <a:r>
              <a:rPr lang="en-US" sz="1400" dirty="0" err="1">
                <a:solidFill>
                  <a:schemeClr val="bg1">
                    <a:lumMod val="50000"/>
                  </a:schemeClr>
                </a:solidFill>
                <a:latin typeface="Courier New" pitchFamily="49" charset="0"/>
                <a:cs typeface="Courier New" pitchFamily="49" charset="0"/>
              </a:rPr>
              <a:t>rnorm</a:t>
            </a:r>
            <a:r>
              <a:rPr lang="en-US" sz="1400" dirty="0">
                <a:solidFill>
                  <a:schemeClr val="bg1">
                    <a:lumMod val="50000"/>
                  </a:schemeClr>
                </a:solidFill>
                <a:latin typeface="Courier New" pitchFamily="49" charset="0"/>
                <a:cs typeface="Courier New" pitchFamily="49" charset="0"/>
              </a:rPr>
              <a:t>(</a:t>
            </a:r>
            <a:r>
              <a:rPr lang="en-US" sz="1400" dirty="0" err="1">
                <a:solidFill>
                  <a:schemeClr val="bg1">
                    <a:lumMod val="50000"/>
                  </a:schemeClr>
                </a:solidFill>
                <a:latin typeface="Courier New" pitchFamily="49" charset="0"/>
                <a:cs typeface="Courier New" pitchFamily="49" charset="0"/>
              </a:rPr>
              <a:t>input$n</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x })</a:t>
            </a:r>
          </a:p>
          <a:p>
            <a:pPr marL="0" indent="0">
              <a:spcBef>
                <a:spcPts val="0"/>
              </a:spcBef>
              <a:buNone/>
            </a:pPr>
            <a:endParaRPr lang="en-US" sz="1400" dirty="0">
              <a:solidFill>
                <a:schemeClr val="bg1">
                  <a:lumMod val="50000"/>
                </a:schemeClr>
              </a:solidFill>
              <a:latin typeface="Courier New" pitchFamily="49" charset="0"/>
              <a:cs typeface="Courier New" pitchFamily="49" charset="0"/>
            </a:endParaRP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b="1" dirty="0">
                <a:solidFill>
                  <a:schemeClr val="bg1">
                    <a:lumMod val="50000"/>
                  </a:schemeClr>
                </a:solidFill>
                <a:latin typeface="Courier New" pitchFamily="49" charset="0"/>
                <a:cs typeface="Courier New" pitchFamily="49" charset="0"/>
              </a:rPr>
              <a:t> </a:t>
            </a:r>
            <a:r>
              <a:rPr lang="en-US" sz="1400" b="1" dirty="0" err="1">
                <a:solidFill>
                  <a:srgbClr val="FFC000"/>
                </a:solidFill>
                <a:latin typeface="Courier New" pitchFamily="49" charset="0"/>
                <a:cs typeface="Courier New" pitchFamily="49" charset="0"/>
              </a:rPr>
              <a:t>output$plot</a:t>
            </a:r>
            <a:r>
              <a:rPr lang="en-US" sz="1400" b="1" dirty="0">
                <a:solidFill>
                  <a:schemeClr val="tx1"/>
                </a:solidFill>
                <a:latin typeface="Courier New" pitchFamily="49" charset="0"/>
                <a:cs typeface="Courier New" pitchFamily="49" charset="0"/>
              </a:rPr>
              <a:t> &lt;- </a:t>
            </a:r>
            <a:r>
              <a:rPr lang="en-US" sz="1400" b="1" dirty="0" err="1">
                <a:solidFill>
                  <a:srgbClr val="00B0F0"/>
                </a:solidFill>
                <a:latin typeface="Courier New" pitchFamily="49" charset="0"/>
                <a:cs typeface="Courier New" pitchFamily="49" charset="0"/>
              </a:rPr>
              <a:t>renderPlot</a:t>
            </a:r>
            <a:r>
              <a:rPr lang="en-US" sz="1400" b="1" dirty="0">
                <a:solidFill>
                  <a:schemeClr val="tx1"/>
                </a:solidFill>
                <a:latin typeface="Courier New" pitchFamily="49" charset="0"/>
                <a:cs typeface="Courier New" pitchFamily="49" charset="0"/>
              </a:rPr>
              <a:t>({</a:t>
            </a:r>
          </a:p>
          <a:p>
            <a:pPr marL="0" indent="0">
              <a:spcBef>
                <a:spcPts val="0"/>
              </a:spcBef>
              <a:buNone/>
            </a:pP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hist</a:t>
            </a:r>
            <a:r>
              <a:rPr lang="en-US" sz="1400" b="1" dirty="0">
                <a:solidFill>
                  <a:schemeClr val="tx1"/>
                </a:solidFill>
                <a:latin typeface="Courier New" pitchFamily="49" charset="0"/>
                <a:cs typeface="Courier New" pitchFamily="49" charset="0"/>
              </a:rPr>
              <a:t>(data(), 50, main="",  </a:t>
            </a:r>
            <a:r>
              <a:rPr lang="en-US" sz="1400" b="1" dirty="0" err="1">
                <a:solidFill>
                  <a:schemeClr val="tx1"/>
                </a:solidFill>
                <a:latin typeface="Courier New" pitchFamily="49" charset="0"/>
                <a:cs typeface="Courier New" pitchFamily="49" charset="0"/>
              </a:rPr>
              <a:t>xlab</a:t>
            </a:r>
            <a:r>
              <a:rPr lang="en-US" sz="1400" b="1" dirty="0">
                <a:solidFill>
                  <a:schemeClr val="tx1"/>
                </a:solidFill>
                <a:latin typeface="Courier New" pitchFamily="49" charset="0"/>
                <a:cs typeface="Courier New" pitchFamily="49" charset="0"/>
              </a:rPr>
              <a:t>="x")</a:t>
            </a:r>
          </a:p>
          <a:p>
            <a:pPr marL="0" indent="0">
              <a:spcBef>
                <a:spcPts val="0"/>
              </a:spcBef>
              <a:buNone/>
            </a:pPr>
            <a:r>
              <a:rPr lang="en-US" sz="1400" b="1" dirty="0">
                <a:solidFill>
                  <a:schemeClr val="tx1"/>
                </a:solidFill>
                <a:latin typeface="Courier New" pitchFamily="49" charset="0"/>
                <a:cs typeface="Courier New" pitchFamily="49" charset="0"/>
              </a:rPr>
              <a:t>                   })</a:t>
            </a:r>
          </a:p>
          <a:p>
            <a:pPr marL="0" indent="0">
              <a:spcBef>
                <a:spcPts val="0"/>
              </a:spcBef>
              <a:buNone/>
            </a:pPr>
            <a:r>
              <a:rPr lang="en-US" sz="1400" dirty="0" smtClean="0">
                <a:solidFill>
                  <a:schemeClr val="bg1">
                    <a:lumMod val="50000"/>
                  </a:schemeClr>
                </a:solidFill>
                <a:latin typeface="Courier New" pitchFamily="49" charset="0"/>
                <a:cs typeface="Courier New" pitchFamily="49" charset="0"/>
              </a:rPr>
              <a:t>}</a:t>
            </a:r>
            <a:endParaRPr lang="en-US" sz="1400" dirty="0">
              <a:solidFill>
                <a:schemeClr val="bg1">
                  <a:lumMod val="5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33982353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a:t>My first  Shiny app</a:t>
            </a:r>
            <a:endParaRPr dirty="0"/>
          </a:p>
        </p:txBody>
      </p:sp>
      <p:sp>
        <p:nvSpPr>
          <p:cNvPr id="4" name="Espace réservé du texte 3"/>
          <p:cNvSpPr>
            <a:spLocks noGrp="1"/>
          </p:cNvSpPr>
          <p:nvPr>
            <p:ph type="body" idx="1"/>
          </p:nvPr>
        </p:nvSpPr>
        <p:spPr/>
        <p:txBody>
          <a:bodyPr anchor="ctr"/>
          <a:lstStyle/>
          <a:p>
            <a:pPr marL="127000" indent="0" algn="ctr">
              <a:buNone/>
            </a:pPr>
            <a:r>
              <a:rPr lang="fr-FR" sz="4000" dirty="0" err="1"/>
              <a:t>Others</a:t>
            </a:r>
            <a:r>
              <a:rPr lang="fr-FR" sz="4000" dirty="0"/>
              <a:t> </a:t>
            </a:r>
            <a:r>
              <a:rPr lang="fr-FR" sz="4000" dirty="0" err="1"/>
              <a:t>ways</a:t>
            </a:r>
            <a:r>
              <a:rPr lang="fr-FR" sz="4000" dirty="0"/>
              <a:t> to </a:t>
            </a:r>
            <a:r>
              <a:rPr lang="fr-FR" sz="4000" dirty="0" err="1"/>
              <a:t>run</a:t>
            </a:r>
            <a:r>
              <a:rPr lang="fr-FR" sz="4000" dirty="0"/>
              <a:t> </a:t>
            </a:r>
            <a:r>
              <a:rPr lang="fr-FR" sz="4000" dirty="0" err="1"/>
              <a:t>my</a:t>
            </a:r>
            <a:r>
              <a:rPr lang="fr-FR" sz="4000" dirty="0"/>
              <a:t> </a:t>
            </a:r>
            <a:r>
              <a:rPr lang="fr-FR" sz="4000" dirty="0" err="1" smtClean="0"/>
              <a:t>app</a:t>
            </a:r>
            <a:r>
              <a:rPr lang="en-US" sz="4000" dirty="0" smtClean="0"/>
              <a:t> ?</a:t>
            </a:r>
            <a:endParaRPr lang="fr-FR" sz="4000" dirty="0"/>
          </a:p>
        </p:txBody>
      </p:sp>
    </p:spTree>
    <p:extLst>
      <p:ext uri="{BB962C8B-B14F-4D97-AF65-F5344CB8AC3E}">
        <p14:creationId xmlns:p14="http://schemas.microsoft.com/office/powerpoint/2010/main" val="27715885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Running the Shiny app</a:t>
            </a:r>
          </a:p>
        </p:txBody>
      </p:sp>
      <p:sp>
        <p:nvSpPr>
          <p:cNvPr id="3" name="Content Placeholder 2"/>
          <p:cNvSpPr>
            <a:spLocks noGrp="1"/>
          </p:cNvSpPr>
          <p:nvPr>
            <p:ph type="body" idx="1"/>
          </p:nvPr>
        </p:nvSpPr>
        <p:spPr/>
        <p:txBody>
          <a:bodyPr/>
          <a:lstStyle/>
          <a:p>
            <a:r>
              <a:rPr lang="en-AU" sz="2100" dirty="0"/>
              <a:t>Copy/paste the content of </a:t>
            </a:r>
            <a:r>
              <a:rPr lang="en-AU" sz="2100" dirty="0" err="1">
                <a:latin typeface="Courier New" pitchFamily="49" charset="0"/>
                <a:cs typeface="Courier New" pitchFamily="49" charset="0"/>
              </a:rPr>
              <a:t>app.R</a:t>
            </a:r>
            <a:r>
              <a:rPr lang="en-AU" sz="2100" dirty="0">
                <a:latin typeface="Courier New" pitchFamily="49" charset="0"/>
                <a:cs typeface="Courier New" pitchFamily="49" charset="0"/>
              </a:rPr>
              <a:t> </a:t>
            </a:r>
            <a:br>
              <a:rPr lang="en-AU" sz="2100" dirty="0">
                <a:latin typeface="Courier New" pitchFamily="49" charset="0"/>
                <a:cs typeface="Courier New" pitchFamily="49" charset="0"/>
              </a:rPr>
            </a:br>
            <a:r>
              <a:rPr lang="en-AU" sz="2100" dirty="0"/>
              <a:t>or </a:t>
            </a:r>
            <a:r>
              <a:rPr lang="en-AU" sz="2100" dirty="0">
                <a:latin typeface="Courier New" pitchFamily="49" charset="0"/>
                <a:cs typeface="Courier New" pitchFamily="49" charset="0"/>
              </a:rPr>
              <a:t>source()</a:t>
            </a:r>
            <a:r>
              <a:rPr lang="en-AU" sz="2100" dirty="0"/>
              <a:t> its content:</a:t>
            </a:r>
            <a:br>
              <a:rPr lang="en-AU" sz="2100" dirty="0"/>
            </a:br>
            <a:r>
              <a:rPr lang="en-AU" sz="2100" dirty="0"/>
              <a:t>	</a:t>
            </a:r>
            <a:r>
              <a:rPr lang="en-AU" sz="2100" dirty="0">
                <a:latin typeface="Courier New" pitchFamily="49" charset="0"/>
                <a:cs typeface="Courier New" pitchFamily="49" charset="0"/>
              </a:rPr>
              <a:t>app &lt;- source("</a:t>
            </a:r>
            <a:r>
              <a:rPr lang="en-AU" sz="2100" dirty="0" err="1">
                <a:latin typeface="Courier New" pitchFamily="49" charset="0"/>
                <a:cs typeface="Courier New" pitchFamily="49" charset="0"/>
              </a:rPr>
              <a:t>app.R</a:t>
            </a:r>
            <a:r>
              <a:rPr lang="en-AU" sz="2100" dirty="0">
                <a:latin typeface="Courier New" pitchFamily="49" charset="0"/>
                <a:cs typeface="Courier New" pitchFamily="49" charset="0"/>
              </a:rPr>
              <a:t>")</a:t>
            </a:r>
            <a:br>
              <a:rPr lang="en-AU" sz="2100" dirty="0">
                <a:latin typeface="Courier New" pitchFamily="49" charset="0"/>
                <a:cs typeface="Courier New" pitchFamily="49" charset="0"/>
              </a:rPr>
            </a:br>
            <a:r>
              <a:rPr lang="en-AU" sz="2100" dirty="0">
                <a:latin typeface="Courier New" pitchFamily="49" charset="0"/>
                <a:cs typeface="Courier New" pitchFamily="49" charset="0"/>
              </a:rPr>
              <a:t>	app</a:t>
            </a:r>
          </a:p>
          <a:p>
            <a:endParaRPr lang="en-AU" sz="2100" dirty="0">
              <a:latin typeface="Courier New" pitchFamily="49" charset="0"/>
              <a:cs typeface="Courier New" pitchFamily="49" charset="0"/>
            </a:endParaRPr>
          </a:p>
          <a:p>
            <a:r>
              <a:rPr lang="en-AU" sz="2100" dirty="0"/>
              <a:t>Use the </a:t>
            </a:r>
            <a:r>
              <a:rPr lang="en-AU" sz="2100" dirty="0" err="1">
                <a:latin typeface="Courier New" pitchFamily="49" charset="0"/>
                <a:cs typeface="Courier New" pitchFamily="49" charset="0"/>
              </a:rPr>
              <a:t>runApp</a:t>
            </a:r>
            <a:r>
              <a:rPr lang="en-AU" sz="2100" dirty="0">
                <a:latin typeface="Courier New" pitchFamily="49" charset="0"/>
                <a:cs typeface="Courier New" pitchFamily="49" charset="0"/>
              </a:rPr>
              <a:t>() </a:t>
            </a:r>
            <a:r>
              <a:rPr lang="en-AU" sz="2100" dirty="0"/>
              <a:t>function:</a:t>
            </a:r>
            <a:br>
              <a:rPr lang="en-AU" sz="2100" dirty="0"/>
            </a:br>
            <a:r>
              <a:rPr lang="en-AU" sz="2100" dirty="0">
                <a:latin typeface="Courier New" pitchFamily="49" charset="0"/>
                <a:cs typeface="Courier New" pitchFamily="49" charset="0"/>
              </a:rPr>
              <a:t>	</a:t>
            </a:r>
            <a:r>
              <a:rPr lang="en-AU" sz="2100" dirty="0" err="1">
                <a:latin typeface="Courier New" pitchFamily="49" charset="0"/>
                <a:cs typeface="Courier New" pitchFamily="49" charset="0"/>
              </a:rPr>
              <a:t>runApp</a:t>
            </a:r>
            <a:r>
              <a:rPr lang="en-AU" sz="2100" dirty="0">
                <a:latin typeface="Courier New" pitchFamily="49" charset="0"/>
                <a:cs typeface="Courier New" pitchFamily="49" charset="0"/>
              </a:rPr>
              <a:t>("test")        # Directory</a:t>
            </a:r>
            <a:br>
              <a:rPr lang="en-AU" sz="2100" dirty="0">
                <a:latin typeface="Courier New" pitchFamily="49" charset="0"/>
                <a:cs typeface="Courier New" pitchFamily="49" charset="0"/>
              </a:rPr>
            </a:br>
            <a:r>
              <a:rPr lang="en-AU" sz="2100" dirty="0">
                <a:latin typeface="Courier New" pitchFamily="49" charset="0"/>
                <a:cs typeface="Courier New" pitchFamily="49" charset="0"/>
              </a:rPr>
              <a:t>	</a:t>
            </a:r>
            <a:r>
              <a:rPr lang="en-AU" sz="2100" dirty="0" err="1">
                <a:latin typeface="Courier New" pitchFamily="49" charset="0"/>
                <a:cs typeface="Courier New" pitchFamily="49" charset="0"/>
              </a:rPr>
              <a:t>runApp</a:t>
            </a:r>
            <a:r>
              <a:rPr lang="en-AU" sz="2100" dirty="0">
                <a:latin typeface="Courier New" pitchFamily="49" charset="0"/>
                <a:cs typeface="Courier New" pitchFamily="49" charset="0"/>
              </a:rPr>
              <a:t>("test/</a:t>
            </a:r>
            <a:r>
              <a:rPr lang="en-AU" sz="2100" dirty="0" err="1">
                <a:latin typeface="Courier New" pitchFamily="49" charset="0"/>
                <a:cs typeface="Courier New" pitchFamily="49" charset="0"/>
              </a:rPr>
              <a:t>app.R</a:t>
            </a:r>
            <a:r>
              <a:rPr lang="en-AU" sz="2100" dirty="0">
                <a:latin typeface="Courier New" pitchFamily="49" charset="0"/>
                <a:cs typeface="Courier New" pitchFamily="49" charset="0"/>
              </a:rPr>
              <a:t>")  # File</a:t>
            </a:r>
          </a:p>
          <a:p>
            <a:endParaRPr lang="en-AU" sz="2100" dirty="0"/>
          </a:p>
          <a:p>
            <a:r>
              <a:rPr lang="en-AU" sz="2100" dirty="0"/>
              <a:t>Use </a:t>
            </a:r>
            <a:r>
              <a:rPr lang="en-AU" sz="2100" dirty="0" err="1"/>
              <a:t>RStudio</a:t>
            </a:r>
            <a:endParaRPr lang="en-AU" sz="2100" dirty="0"/>
          </a:p>
        </p:txBody>
      </p:sp>
    </p:spTree>
    <p:extLst>
      <p:ext uri="{BB962C8B-B14F-4D97-AF65-F5344CB8AC3E}">
        <p14:creationId xmlns:p14="http://schemas.microsoft.com/office/powerpoint/2010/main" val="38336086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More about running the shiny app</a:t>
            </a:r>
          </a:p>
        </p:txBody>
      </p:sp>
      <p:sp>
        <p:nvSpPr>
          <p:cNvPr id="3" name="Content Placeholder 2"/>
          <p:cNvSpPr>
            <a:spLocks noGrp="1"/>
          </p:cNvSpPr>
          <p:nvPr>
            <p:ph idx="1"/>
          </p:nvPr>
        </p:nvSpPr>
        <p:spPr/>
        <p:txBody>
          <a:bodyPr/>
          <a:lstStyle/>
          <a:p>
            <a:r>
              <a:rPr lang="en-AU" sz="2100" dirty="0"/>
              <a:t>Run an app from </a:t>
            </a:r>
            <a:r>
              <a:rPr lang="en-AU" sz="2100" dirty="0" err="1"/>
              <a:t>github</a:t>
            </a:r>
            <a:r>
              <a:rPr lang="en-AU" sz="2100" dirty="0"/>
              <a:t>:</a:t>
            </a:r>
            <a:br>
              <a:rPr lang="en-AU" sz="2100" dirty="0"/>
            </a:br>
            <a:r>
              <a:rPr lang="en-US" sz="1800" dirty="0" err="1">
                <a:latin typeface="Courier New" panose="02070309020205020404" pitchFamily="49" charset="0"/>
                <a:cs typeface="Courier New" panose="02070309020205020404" pitchFamily="49" charset="0"/>
              </a:rPr>
              <a:t>runGitHub</a:t>
            </a:r>
            <a:r>
              <a:rPr lang="en-US" sz="1800" dirty="0">
                <a:latin typeface="Courier New" panose="02070309020205020404" pitchFamily="49" charset="0"/>
                <a:cs typeface="Courier New" panose="02070309020205020404" pitchFamily="49" charset="0"/>
              </a:rPr>
              <a:t>( repo="shiny", username="</a:t>
            </a:r>
            <a:r>
              <a:rPr lang="en-US" sz="1800" dirty="0" err="1">
                <a:latin typeface="Courier New" panose="02070309020205020404" pitchFamily="49" charset="0"/>
                <a:cs typeface="Courier New" panose="02070309020205020404" pitchFamily="49" charset="0"/>
              </a:rPr>
              <a:t>lecy</a:t>
            </a:r>
            <a:r>
              <a:rPr lang="en-US" sz="1800" dirty="0">
                <a:latin typeface="Courier New" panose="02070309020205020404" pitchFamily="49" charset="0"/>
                <a:cs typeface="Courier New" panose="02070309020205020404" pitchFamily="49" charset="0"/>
              </a:rPr>
              <a:t>")</a:t>
            </a:r>
          </a:p>
          <a:p>
            <a:endParaRPr lang="en-AU" sz="2100" dirty="0"/>
          </a:p>
          <a:p>
            <a:r>
              <a:rPr lang="en-AU" sz="2100" dirty="0"/>
              <a:t>Run the app in "showcase mode"</a:t>
            </a:r>
            <a:br>
              <a:rPr lang="en-AU" sz="2100" dirty="0"/>
            </a:br>
            <a:r>
              <a:rPr lang="en-AU" sz="2100" dirty="0"/>
              <a:t>(run app and show source code)</a:t>
            </a:r>
            <a:br>
              <a:rPr lang="en-AU" sz="2100" dirty="0"/>
            </a:br>
            <a:r>
              <a:rPr lang="en-US" sz="2100" dirty="0" err="1">
                <a:latin typeface="Courier New" pitchFamily="49" charset="0"/>
                <a:cs typeface="Courier New" pitchFamily="49" charset="0"/>
              </a:rPr>
              <a:t>runApp</a:t>
            </a:r>
            <a:r>
              <a:rPr lang="en-US" sz="2100" dirty="0">
                <a:latin typeface="Courier New" pitchFamily="49" charset="0"/>
                <a:cs typeface="Courier New" pitchFamily="49" charset="0"/>
              </a:rPr>
              <a:t>("test", </a:t>
            </a:r>
            <a:r>
              <a:rPr lang="en-US" sz="2100" dirty="0" err="1">
                <a:solidFill>
                  <a:srgbClr val="FF0000"/>
                </a:solidFill>
                <a:latin typeface="Courier New" pitchFamily="49" charset="0"/>
                <a:cs typeface="Courier New" pitchFamily="49" charset="0"/>
              </a:rPr>
              <a:t>display.mode</a:t>
            </a:r>
            <a:r>
              <a:rPr lang="en-US" sz="2100" dirty="0">
                <a:solidFill>
                  <a:srgbClr val="FF0000"/>
                </a:solidFill>
                <a:latin typeface="Courier New" pitchFamily="49" charset="0"/>
                <a:cs typeface="Courier New" pitchFamily="49" charset="0"/>
              </a:rPr>
              <a:t> = "showcase"</a:t>
            </a:r>
            <a:r>
              <a:rPr lang="en-US" sz="2100" dirty="0">
                <a:latin typeface="Courier New" pitchFamily="49" charset="0"/>
                <a:cs typeface="Courier New" pitchFamily="49" charset="0"/>
              </a:rPr>
              <a:t>)</a:t>
            </a:r>
            <a:endParaRPr lang="en-AU" sz="2100" dirty="0">
              <a:latin typeface="Courier New" pitchFamily="49" charset="0"/>
              <a:cs typeface="Courier New" pitchFamily="49" charset="0"/>
            </a:endParaRPr>
          </a:p>
        </p:txBody>
      </p:sp>
    </p:spTree>
    <p:extLst>
      <p:ext uri="{BB962C8B-B14F-4D97-AF65-F5344CB8AC3E}">
        <p14:creationId xmlns:p14="http://schemas.microsoft.com/office/powerpoint/2010/main" val="942556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More about running the shiny app</a:t>
            </a:r>
          </a:p>
        </p:txBody>
      </p:sp>
      <p:sp>
        <p:nvSpPr>
          <p:cNvPr id="3" name="Content Placeholder 2"/>
          <p:cNvSpPr>
            <a:spLocks noGrp="1"/>
          </p:cNvSpPr>
          <p:nvPr>
            <p:ph idx="1"/>
          </p:nvPr>
        </p:nvSpPr>
        <p:spPr/>
        <p:txBody>
          <a:bodyPr/>
          <a:lstStyle/>
          <a:p>
            <a:pPr marL="0" indent="0">
              <a:buNone/>
            </a:pPr>
            <a:r>
              <a:rPr lang="en-US" sz="1500" dirty="0">
                <a:latin typeface="Courier New" pitchFamily="49" charset="0"/>
                <a:cs typeface="Courier New" pitchFamily="49" charset="0"/>
              </a:rPr>
              <a:t>&gt; library(shiny)</a:t>
            </a:r>
          </a:p>
          <a:p>
            <a:pPr marL="0" indent="0">
              <a:buNone/>
            </a:pPr>
            <a:r>
              <a:rPr lang="en-US" sz="1500" dirty="0">
                <a:latin typeface="Courier New" pitchFamily="49" charset="0"/>
                <a:cs typeface="Courier New" pitchFamily="49" charset="0"/>
              </a:rPr>
              <a:t>&gt; app &lt;- source("test1/</a:t>
            </a:r>
            <a:r>
              <a:rPr lang="en-US" sz="1500" dirty="0" err="1">
                <a:latin typeface="Courier New" pitchFamily="49" charset="0"/>
                <a:cs typeface="Courier New" pitchFamily="49" charset="0"/>
              </a:rPr>
              <a:t>app.R</a:t>
            </a:r>
            <a:r>
              <a:rPr lang="en-US" sz="1500" dirty="0">
                <a:latin typeface="Courier New" pitchFamily="49" charset="0"/>
                <a:cs typeface="Courier New" pitchFamily="49" charset="0"/>
              </a:rPr>
              <a:t>")</a:t>
            </a:r>
          </a:p>
          <a:p>
            <a:pPr marL="0" indent="0">
              <a:buNone/>
            </a:pPr>
            <a:r>
              <a:rPr lang="en-US" sz="1500" dirty="0">
                <a:latin typeface="Courier New" pitchFamily="49" charset="0"/>
                <a:cs typeface="Courier New" pitchFamily="49" charset="0"/>
              </a:rPr>
              <a:t>&gt; app</a:t>
            </a:r>
          </a:p>
          <a:p>
            <a:pPr marL="0" indent="0">
              <a:buNone/>
            </a:pPr>
            <a:r>
              <a:rPr lang="en-US" sz="1500" dirty="0">
                <a:latin typeface="Courier New" pitchFamily="49" charset="0"/>
                <a:cs typeface="Courier New" pitchFamily="49" charset="0"/>
              </a:rPr>
              <a:t>$value</a:t>
            </a:r>
          </a:p>
          <a:p>
            <a:pPr marL="0" indent="0">
              <a:buNone/>
            </a:pPr>
            <a:endParaRPr lang="en-US" sz="1500" dirty="0">
              <a:latin typeface="Courier New" pitchFamily="49" charset="0"/>
              <a:cs typeface="Courier New" pitchFamily="49" charset="0"/>
            </a:endParaRPr>
          </a:p>
          <a:p>
            <a:pPr marL="0" indent="0">
              <a:buNone/>
            </a:pPr>
            <a:r>
              <a:rPr lang="en-US" sz="1500" dirty="0">
                <a:latin typeface="Courier New" pitchFamily="49" charset="0"/>
                <a:cs typeface="Courier New" pitchFamily="49" charset="0"/>
              </a:rPr>
              <a:t>Listening on http://127.0.0.1:3625</a:t>
            </a:r>
          </a:p>
          <a:p>
            <a:pPr marL="0" indent="0">
              <a:buNone/>
            </a:pPr>
            <a:r>
              <a:rPr lang="en-US" sz="1500" dirty="0">
                <a:latin typeface="Courier New" pitchFamily="49" charset="0"/>
                <a:cs typeface="Courier New" pitchFamily="49" charset="0"/>
              </a:rPr>
              <a:t>^C</a:t>
            </a:r>
          </a:p>
          <a:p>
            <a:pPr marL="0" indent="0">
              <a:buNone/>
            </a:pPr>
            <a:r>
              <a:rPr lang="en-US" sz="1500" dirty="0">
                <a:latin typeface="Courier New" pitchFamily="49" charset="0"/>
                <a:cs typeface="Courier New" pitchFamily="49" charset="0"/>
              </a:rPr>
              <a:t>&gt; </a:t>
            </a:r>
            <a:r>
              <a:rPr lang="en-US" sz="1500" dirty="0" err="1">
                <a:latin typeface="Courier New" pitchFamily="49" charset="0"/>
                <a:cs typeface="Courier New" pitchFamily="49" charset="0"/>
              </a:rPr>
              <a:t>runApp</a:t>
            </a:r>
            <a:r>
              <a:rPr lang="en-US" sz="1500" dirty="0">
                <a:latin typeface="Courier New" pitchFamily="49" charset="0"/>
                <a:cs typeface="Courier New" pitchFamily="49" charset="0"/>
              </a:rPr>
              <a:t>("test1/</a:t>
            </a:r>
            <a:r>
              <a:rPr lang="en-US" sz="1500" dirty="0" err="1">
                <a:latin typeface="Courier New" pitchFamily="49" charset="0"/>
                <a:cs typeface="Courier New" pitchFamily="49" charset="0"/>
              </a:rPr>
              <a:t>app.R</a:t>
            </a:r>
            <a:r>
              <a:rPr lang="en-US" sz="1500" dirty="0">
                <a:latin typeface="Courier New" pitchFamily="49" charset="0"/>
                <a:cs typeface="Courier New" pitchFamily="49" charset="0"/>
              </a:rPr>
              <a:t>")</a:t>
            </a:r>
          </a:p>
          <a:p>
            <a:pPr marL="0" indent="0">
              <a:buNone/>
            </a:pPr>
            <a:endParaRPr lang="en-US" sz="1500" dirty="0">
              <a:latin typeface="Courier New" pitchFamily="49" charset="0"/>
              <a:cs typeface="Courier New" pitchFamily="49" charset="0"/>
            </a:endParaRPr>
          </a:p>
          <a:p>
            <a:pPr marL="0" indent="0">
              <a:buNone/>
            </a:pPr>
            <a:r>
              <a:rPr lang="en-US" sz="1500" dirty="0">
                <a:latin typeface="Courier New" pitchFamily="49" charset="0"/>
                <a:cs typeface="Courier New" pitchFamily="49" charset="0"/>
              </a:rPr>
              <a:t>Listening on http://127.0.0.1:3625</a:t>
            </a:r>
          </a:p>
          <a:p>
            <a:pPr marL="0" indent="0">
              <a:buNone/>
            </a:pPr>
            <a:r>
              <a:rPr lang="en-US" sz="1500" dirty="0">
                <a:latin typeface="Courier New" pitchFamily="49" charset="0"/>
                <a:cs typeface="Courier New" pitchFamily="49" charset="0"/>
              </a:rPr>
              <a:t>Warning in body(fun) : argument is not a function</a:t>
            </a:r>
          </a:p>
          <a:p>
            <a:pPr marL="0" indent="0">
              <a:buNone/>
            </a:pPr>
            <a:r>
              <a:rPr lang="en-US" sz="1500" dirty="0">
                <a:latin typeface="Courier New" pitchFamily="49" charset="0"/>
                <a:cs typeface="Courier New" pitchFamily="49" charset="0"/>
              </a:rPr>
              <a:t>^</a:t>
            </a:r>
            <a:r>
              <a:rPr lang="en-US" sz="1500" dirty="0" smtClean="0">
                <a:latin typeface="Courier New" pitchFamily="49" charset="0"/>
                <a:cs typeface="Courier New" pitchFamily="49" charset="0"/>
              </a:rPr>
              <a:t>C </a:t>
            </a:r>
            <a:endParaRPr lang="en-US" sz="1500" dirty="0">
              <a:latin typeface="Courier New" pitchFamily="49" charset="0"/>
              <a:cs typeface="Courier New" pitchFamily="49" charset="0"/>
            </a:endParaRPr>
          </a:p>
        </p:txBody>
      </p:sp>
    </p:spTree>
    <p:extLst>
      <p:ext uri="{BB962C8B-B14F-4D97-AF65-F5344CB8AC3E}">
        <p14:creationId xmlns:p14="http://schemas.microsoft.com/office/powerpoint/2010/main" val="41938865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More about running the shiny app</a:t>
            </a:r>
          </a:p>
        </p:txBody>
      </p:sp>
      <p:sp>
        <p:nvSpPr>
          <p:cNvPr id="3" name="Content Placeholder 2"/>
          <p:cNvSpPr>
            <a:spLocks noGrp="1"/>
          </p:cNvSpPr>
          <p:nvPr>
            <p:ph idx="1"/>
          </p:nvPr>
        </p:nvSpPr>
        <p:spPr/>
        <p:txBody>
          <a:bodyPr/>
          <a:lstStyle/>
          <a:p>
            <a:pPr marL="0" indent="0">
              <a:buNone/>
            </a:pPr>
            <a:r>
              <a:rPr lang="en-US" sz="1500" dirty="0">
                <a:latin typeface="Courier New" pitchFamily="49" charset="0"/>
                <a:cs typeface="Courier New" pitchFamily="49" charset="0"/>
              </a:rPr>
              <a:t>&gt; library(shiny)</a:t>
            </a:r>
          </a:p>
          <a:p>
            <a:pPr marL="0" indent="0">
              <a:buNone/>
            </a:pPr>
            <a:r>
              <a:rPr lang="en-US" sz="1500" dirty="0">
                <a:latin typeface="Courier New" pitchFamily="49" charset="0"/>
                <a:cs typeface="Courier New" pitchFamily="49" charset="0"/>
              </a:rPr>
              <a:t>&gt; app &lt;- source("test1/</a:t>
            </a:r>
            <a:r>
              <a:rPr lang="en-US" sz="1500" dirty="0" err="1">
                <a:latin typeface="Courier New" pitchFamily="49" charset="0"/>
                <a:cs typeface="Courier New" pitchFamily="49" charset="0"/>
              </a:rPr>
              <a:t>app.R</a:t>
            </a:r>
            <a:r>
              <a:rPr lang="en-US" sz="1500" dirty="0">
                <a:latin typeface="Courier New" pitchFamily="49" charset="0"/>
                <a:cs typeface="Courier New" pitchFamily="49" charset="0"/>
              </a:rPr>
              <a:t>")</a:t>
            </a:r>
          </a:p>
          <a:p>
            <a:pPr marL="0" indent="0">
              <a:buNone/>
            </a:pPr>
            <a:r>
              <a:rPr lang="en-US" sz="1500" dirty="0">
                <a:latin typeface="Courier New" pitchFamily="49" charset="0"/>
                <a:cs typeface="Courier New" pitchFamily="49" charset="0"/>
              </a:rPr>
              <a:t>&gt; app</a:t>
            </a:r>
          </a:p>
          <a:p>
            <a:pPr marL="0" indent="0">
              <a:buNone/>
            </a:pPr>
            <a:r>
              <a:rPr lang="en-US" sz="1500" dirty="0">
                <a:latin typeface="Courier New" pitchFamily="49" charset="0"/>
                <a:cs typeface="Courier New" pitchFamily="49" charset="0"/>
              </a:rPr>
              <a:t>$value</a:t>
            </a:r>
          </a:p>
          <a:p>
            <a:pPr marL="0" indent="0">
              <a:buNone/>
            </a:pPr>
            <a:endParaRPr lang="en-US" sz="1500" dirty="0">
              <a:latin typeface="Courier New" pitchFamily="49" charset="0"/>
              <a:cs typeface="Courier New" pitchFamily="49" charset="0"/>
            </a:endParaRPr>
          </a:p>
          <a:p>
            <a:pPr marL="0" indent="0">
              <a:buNone/>
            </a:pPr>
            <a:r>
              <a:rPr lang="en-US" sz="1500" dirty="0">
                <a:latin typeface="Courier New" pitchFamily="49" charset="0"/>
                <a:cs typeface="Courier New" pitchFamily="49" charset="0"/>
              </a:rPr>
              <a:t>Listening on http://127.0.0.1:3625</a:t>
            </a:r>
          </a:p>
          <a:p>
            <a:pPr marL="0" indent="0">
              <a:buNone/>
            </a:pPr>
            <a:r>
              <a:rPr lang="en-US" sz="1500" dirty="0">
                <a:latin typeface="Courier New" pitchFamily="49" charset="0"/>
                <a:cs typeface="Courier New" pitchFamily="49" charset="0"/>
              </a:rPr>
              <a:t>^C</a:t>
            </a:r>
          </a:p>
          <a:p>
            <a:pPr marL="0" indent="0">
              <a:buNone/>
            </a:pPr>
            <a:r>
              <a:rPr lang="en-US" sz="1500" dirty="0">
                <a:latin typeface="Courier New" pitchFamily="49" charset="0"/>
                <a:cs typeface="Courier New" pitchFamily="49" charset="0"/>
              </a:rPr>
              <a:t>&gt; </a:t>
            </a:r>
            <a:r>
              <a:rPr lang="en-US" sz="1500" dirty="0" err="1">
                <a:latin typeface="Courier New" pitchFamily="49" charset="0"/>
                <a:cs typeface="Courier New" pitchFamily="49" charset="0"/>
              </a:rPr>
              <a:t>runApp</a:t>
            </a:r>
            <a:r>
              <a:rPr lang="en-US" sz="1500" dirty="0">
                <a:latin typeface="Courier New" pitchFamily="49" charset="0"/>
                <a:cs typeface="Courier New" pitchFamily="49" charset="0"/>
              </a:rPr>
              <a:t>("test1/</a:t>
            </a:r>
            <a:r>
              <a:rPr lang="en-US" sz="1500" dirty="0" err="1">
                <a:latin typeface="Courier New" pitchFamily="49" charset="0"/>
                <a:cs typeface="Courier New" pitchFamily="49" charset="0"/>
              </a:rPr>
              <a:t>app.R</a:t>
            </a:r>
            <a:r>
              <a:rPr lang="en-US" sz="1500" dirty="0">
                <a:latin typeface="Courier New" pitchFamily="49" charset="0"/>
                <a:cs typeface="Courier New" pitchFamily="49" charset="0"/>
              </a:rPr>
              <a:t>")</a:t>
            </a:r>
          </a:p>
          <a:p>
            <a:pPr marL="0" indent="0">
              <a:buNone/>
            </a:pPr>
            <a:endParaRPr lang="en-US" sz="1500" dirty="0">
              <a:latin typeface="Courier New" pitchFamily="49" charset="0"/>
              <a:cs typeface="Courier New" pitchFamily="49" charset="0"/>
            </a:endParaRPr>
          </a:p>
          <a:p>
            <a:pPr marL="0" indent="0">
              <a:buNone/>
            </a:pPr>
            <a:r>
              <a:rPr lang="en-US" sz="1500" dirty="0">
                <a:latin typeface="Courier New" pitchFamily="49" charset="0"/>
                <a:cs typeface="Courier New" pitchFamily="49" charset="0"/>
              </a:rPr>
              <a:t>Listening on http://127.0.0.1:3625</a:t>
            </a:r>
          </a:p>
          <a:p>
            <a:pPr marL="0" indent="0">
              <a:buNone/>
            </a:pPr>
            <a:r>
              <a:rPr lang="en-US" sz="1500" dirty="0">
                <a:latin typeface="Courier New" pitchFamily="49" charset="0"/>
                <a:cs typeface="Courier New" pitchFamily="49" charset="0"/>
              </a:rPr>
              <a:t>Warning in body(fun) : argument is not a function</a:t>
            </a:r>
          </a:p>
          <a:p>
            <a:pPr marL="0" indent="0">
              <a:buNone/>
            </a:pPr>
            <a:r>
              <a:rPr lang="en-US" sz="1500" dirty="0">
                <a:latin typeface="Courier New" pitchFamily="49" charset="0"/>
                <a:cs typeface="Courier New" pitchFamily="49" charset="0"/>
              </a:rPr>
              <a:t>^</a:t>
            </a:r>
            <a:r>
              <a:rPr lang="en-US" sz="1500" dirty="0" smtClean="0">
                <a:latin typeface="Courier New" pitchFamily="49" charset="0"/>
                <a:cs typeface="Courier New" pitchFamily="49" charset="0"/>
              </a:rPr>
              <a:t>C</a:t>
            </a:r>
            <a:endParaRPr lang="en-US" sz="1500" dirty="0">
              <a:latin typeface="Courier New" pitchFamily="49" charset="0"/>
              <a:cs typeface="Courier New" pitchFamily="49" charset="0"/>
            </a:endParaRPr>
          </a:p>
        </p:txBody>
      </p:sp>
      <p:grpSp>
        <p:nvGrpSpPr>
          <p:cNvPr id="6" name="Groupe 5"/>
          <p:cNvGrpSpPr/>
          <p:nvPr/>
        </p:nvGrpSpPr>
        <p:grpSpPr>
          <a:xfrm>
            <a:off x="1782366" y="303610"/>
            <a:ext cx="5579269" cy="4536281"/>
            <a:chOff x="1782366" y="303610"/>
            <a:chExt cx="5579269" cy="453628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366" y="303610"/>
              <a:ext cx="5579269" cy="4536281"/>
            </a:xfrm>
            <a:prstGeom prst="rect">
              <a:avLst/>
            </a:prstGeom>
          </p:spPr>
        </p:pic>
        <p:pic>
          <p:nvPicPr>
            <p:cNvPr id="5" name="Espace réservé du contenu 4" descr="Old Faithful Geyser Data - Mozilla Firefox"/>
            <p:cNvPicPr>
              <a:picLocks noChangeAspect="1"/>
            </p:cNvPicPr>
            <p:nvPr/>
          </p:nvPicPr>
          <p:blipFill rotWithShape="1">
            <a:blip r:embed="rId3">
              <a:extLst>
                <a:ext uri="{28A0092B-C50C-407E-A947-70E740481C1C}">
                  <a14:useLocalDpi xmlns:a14="http://schemas.microsoft.com/office/drawing/2010/main" val="0"/>
                </a:ext>
              </a:extLst>
            </a:blip>
            <a:srcRect t="16225" r="5561" b="24673"/>
            <a:stretch/>
          </p:blipFill>
          <p:spPr bwMode="auto">
            <a:xfrm>
              <a:off x="1891621" y="1428750"/>
              <a:ext cx="5360757" cy="1806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099733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latin typeface="Nunito" panose="020B0604020202020204" charset="0"/>
              </a:rPr>
              <a:t>Exercices</a:t>
            </a:r>
          </a:p>
        </p:txBody>
      </p:sp>
      <p:grpSp>
        <p:nvGrpSpPr>
          <p:cNvPr id="5" name="Groupe 4"/>
          <p:cNvGrpSpPr/>
          <p:nvPr/>
        </p:nvGrpSpPr>
        <p:grpSpPr>
          <a:xfrm>
            <a:off x="1303302" y="3841572"/>
            <a:ext cx="6537397" cy="584776"/>
            <a:chOff x="1087908" y="3841572"/>
            <a:chExt cx="6537397" cy="584776"/>
          </a:xfrm>
        </p:grpSpPr>
        <p:pic>
          <p:nvPicPr>
            <p:cNvPr id="3" name="Image 2" descr="GitHub — Wikipé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908" y="3841572"/>
              <a:ext cx="584775" cy="584775"/>
            </a:xfrm>
            <a:prstGeom prst="rect">
              <a:avLst/>
            </a:prstGeom>
          </p:spPr>
        </p:pic>
        <p:sp>
          <p:nvSpPr>
            <p:cNvPr id="4" name="ZoneTexte 3"/>
            <p:cNvSpPr txBox="1"/>
            <p:nvPr/>
          </p:nvSpPr>
          <p:spPr>
            <a:xfrm>
              <a:off x="1672683" y="3841573"/>
              <a:ext cx="5952622" cy="584775"/>
            </a:xfrm>
            <a:prstGeom prst="rect">
              <a:avLst/>
            </a:prstGeom>
            <a:noFill/>
          </p:spPr>
          <p:txBody>
            <a:bodyPr wrap="square" rtlCol="0">
              <a:spAutoFit/>
            </a:bodyPr>
            <a:lstStyle/>
            <a:p>
              <a:r>
                <a:rPr lang="en-US" sz="1800" b="1" dirty="0">
                  <a:latin typeface="Nunito" panose="020B0604020202020204" charset="0"/>
                </a:rPr>
                <a:t>Questions and data are available on GitHub :</a:t>
              </a:r>
            </a:p>
            <a:p>
              <a:r>
                <a:rPr lang="fr-FR" dirty="0">
                  <a:latin typeface="Nunito" panose="020B0604020202020204" charset="0"/>
                  <a:hlinkClick r:id="rId3"/>
                </a:rPr>
                <a:t>https://</a:t>
              </a:r>
              <a:r>
                <a:rPr lang="fr-FR" dirty="0" smtClean="0">
                  <a:latin typeface="Nunito" panose="020B0604020202020204" charset="0"/>
                  <a:hlinkClick r:id="rId3"/>
                </a:rPr>
                <a:t>github.com/IFB-ElixirFr/IFB_Shiny_training/tree/master/exercise1</a:t>
              </a:r>
              <a:r>
                <a:rPr lang="fr-FR" dirty="0" smtClean="0">
                  <a:latin typeface="Nunito" panose="020B0604020202020204" charset="0"/>
                </a:rPr>
                <a:t> </a:t>
              </a:r>
              <a:endParaRPr lang="fr-FR" dirty="0">
                <a:latin typeface="Nunito" panose="020B0604020202020204" charset="0"/>
              </a:endParaRPr>
            </a:p>
          </p:txBody>
        </p:sp>
      </p:grpSp>
    </p:spTree>
    <p:extLst>
      <p:ext uri="{BB962C8B-B14F-4D97-AF65-F5344CB8AC3E}">
        <p14:creationId xmlns:p14="http://schemas.microsoft.com/office/powerpoint/2010/main" val="12966966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lvl="0"/>
            <a:r>
              <a:rPr lang="fr-FR" dirty="0"/>
              <a:t>Data </a:t>
            </a:r>
            <a:r>
              <a:rPr lang="fr-FR" dirty="0" err="1"/>
              <a:t>analysis</a:t>
            </a:r>
            <a:r>
              <a:rPr lang="fr-FR" dirty="0"/>
              <a:t> workflow</a:t>
            </a:r>
            <a:endParaRPr dirty="0"/>
          </a:p>
        </p:txBody>
      </p:sp>
      <p:grpSp>
        <p:nvGrpSpPr>
          <p:cNvPr id="23" name="Groupe 22"/>
          <p:cNvGrpSpPr/>
          <p:nvPr/>
        </p:nvGrpSpPr>
        <p:grpSpPr>
          <a:xfrm>
            <a:off x="369093" y="1130517"/>
            <a:ext cx="8405813" cy="2770188"/>
            <a:chOff x="327025" y="1924050"/>
            <a:chExt cx="8405813" cy="2770188"/>
          </a:xfrm>
        </p:grpSpPr>
        <p:sp>
          <p:nvSpPr>
            <p:cNvPr id="24" name="Google Shape;556;p4"/>
            <p:cNvSpPr/>
            <p:nvPr/>
          </p:nvSpPr>
          <p:spPr>
            <a:xfrm>
              <a:off x="1508125" y="1924050"/>
              <a:ext cx="7224713" cy="2770188"/>
            </a:xfrm>
            <a:prstGeom prst="rect">
              <a:avLst/>
            </a:prstGeom>
            <a:solidFill>
              <a:srgbClr val="D8D8D8">
                <a:alpha val="20000"/>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5" name="Google Shape;557;p4"/>
            <p:cNvSpPr/>
            <p:nvPr/>
          </p:nvSpPr>
          <p:spPr>
            <a:xfrm>
              <a:off x="3765550" y="2238375"/>
              <a:ext cx="2840038" cy="2143125"/>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6" name="Google Shape;559;p4"/>
            <p:cNvSpPr txBox="1"/>
            <p:nvPr/>
          </p:nvSpPr>
          <p:spPr>
            <a:xfrm>
              <a:off x="1682750" y="3124200"/>
              <a:ext cx="8382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Import</a:t>
              </a:r>
              <a:endParaRPr/>
            </a:p>
          </p:txBody>
        </p:sp>
        <p:sp>
          <p:nvSpPr>
            <p:cNvPr id="27" name="Google Shape;560;p4"/>
            <p:cNvSpPr txBox="1"/>
            <p:nvPr/>
          </p:nvSpPr>
          <p:spPr>
            <a:xfrm>
              <a:off x="327025" y="3124200"/>
              <a:ext cx="100647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Prepare</a:t>
              </a:r>
              <a:endParaRPr dirty="0"/>
            </a:p>
          </p:txBody>
        </p:sp>
        <p:sp>
          <p:nvSpPr>
            <p:cNvPr id="28" name="Google Shape;561;p4"/>
            <p:cNvSpPr txBox="1"/>
            <p:nvPr/>
          </p:nvSpPr>
          <p:spPr>
            <a:xfrm>
              <a:off x="2965450" y="3124200"/>
              <a:ext cx="659696"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Tidy</a:t>
              </a:r>
              <a:endParaRPr dirty="0"/>
            </a:p>
          </p:txBody>
        </p:sp>
        <p:sp>
          <p:nvSpPr>
            <p:cNvPr id="29" name="Google Shape;562;p4"/>
            <p:cNvSpPr txBox="1"/>
            <p:nvPr/>
          </p:nvSpPr>
          <p:spPr>
            <a:xfrm>
              <a:off x="5297488" y="2397125"/>
              <a:ext cx="1103312"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Visualize</a:t>
              </a:r>
              <a:endParaRPr/>
            </a:p>
          </p:txBody>
        </p:sp>
        <p:sp>
          <p:nvSpPr>
            <p:cNvPr id="30" name="Google Shape;563;p4"/>
            <p:cNvSpPr txBox="1"/>
            <p:nvPr/>
          </p:nvSpPr>
          <p:spPr>
            <a:xfrm>
              <a:off x="3951288" y="3124200"/>
              <a:ext cx="122872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Transform</a:t>
              </a:r>
              <a:endParaRPr/>
            </a:p>
          </p:txBody>
        </p:sp>
        <p:sp>
          <p:nvSpPr>
            <p:cNvPr id="31" name="Google Shape;564;p4"/>
            <p:cNvSpPr txBox="1"/>
            <p:nvPr/>
          </p:nvSpPr>
          <p:spPr>
            <a:xfrm>
              <a:off x="5557838" y="3746500"/>
              <a:ext cx="81280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Model</a:t>
              </a:r>
              <a:endParaRPr/>
            </a:p>
          </p:txBody>
        </p:sp>
        <p:sp>
          <p:nvSpPr>
            <p:cNvPr id="32" name="Google Shape;565;p4"/>
            <p:cNvSpPr txBox="1"/>
            <p:nvPr/>
          </p:nvSpPr>
          <p:spPr>
            <a:xfrm>
              <a:off x="7124700" y="3124200"/>
              <a:ext cx="1608138"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FF0000"/>
                  </a:solidFill>
                  <a:sym typeface="Arial"/>
                </a:rPr>
                <a:t>Communicate</a:t>
              </a:r>
              <a:endParaRPr dirty="0">
                <a:solidFill>
                  <a:srgbClr val="FF0000"/>
                </a:solidFill>
              </a:endParaRPr>
            </a:p>
          </p:txBody>
        </p:sp>
        <p:sp>
          <p:nvSpPr>
            <p:cNvPr id="33" name="Google Shape;566;p4"/>
            <p:cNvSpPr/>
            <p:nvPr/>
          </p:nvSpPr>
          <p:spPr>
            <a:xfrm rot="-5400000">
              <a:off x="4795838" y="2352675"/>
              <a:ext cx="938212" cy="1398588"/>
            </a:xfrm>
            <a:prstGeom prst="arc">
              <a:avLst>
                <a:gd name="adj1" fmla="val 16200000"/>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34" name="Google Shape;567;p4"/>
            <p:cNvSpPr/>
            <p:nvPr/>
          </p:nvSpPr>
          <p:spPr>
            <a:xfrm rot="1333904">
              <a:off x="5468938" y="2738438"/>
              <a:ext cx="784225" cy="1641475"/>
            </a:xfrm>
            <a:prstGeom prst="arc">
              <a:avLst>
                <a:gd name="adj1" fmla="val 16601291"/>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35" name="Google Shape;568;p4"/>
            <p:cNvSpPr/>
            <p:nvPr/>
          </p:nvSpPr>
          <p:spPr>
            <a:xfrm rot="10625704">
              <a:off x="4595813" y="2919413"/>
              <a:ext cx="1773237" cy="1035050"/>
            </a:xfrm>
            <a:prstGeom prst="arc">
              <a:avLst>
                <a:gd name="adj1" fmla="val 16200000"/>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cxnSp>
          <p:nvCxnSpPr>
            <p:cNvPr id="36" name="Google Shape;569;p4"/>
            <p:cNvCxnSpPr/>
            <p:nvPr/>
          </p:nvCxnSpPr>
          <p:spPr>
            <a:xfrm>
              <a:off x="1333500" y="3309938"/>
              <a:ext cx="349250" cy="0"/>
            </a:xfrm>
            <a:prstGeom prst="straightConnector1">
              <a:avLst/>
            </a:prstGeom>
            <a:noFill/>
            <a:ln w="9525" cap="flat" cmpd="sng">
              <a:solidFill>
                <a:srgbClr val="4A7DBA"/>
              </a:solidFill>
              <a:prstDash val="solid"/>
              <a:round/>
              <a:headEnd type="none" w="sm" len="sm"/>
              <a:tailEnd type="triangle" w="med" len="med"/>
            </a:ln>
          </p:spPr>
        </p:cxnSp>
        <p:cxnSp>
          <p:nvCxnSpPr>
            <p:cNvPr id="37" name="Google Shape;570;p4"/>
            <p:cNvCxnSpPr/>
            <p:nvPr/>
          </p:nvCxnSpPr>
          <p:spPr>
            <a:xfrm>
              <a:off x="2520950" y="3309938"/>
              <a:ext cx="444500" cy="0"/>
            </a:xfrm>
            <a:prstGeom prst="straightConnector1">
              <a:avLst/>
            </a:prstGeom>
            <a:noFill/>
            <a:ln w="9525" cap="flat" cmpd="sng">
              <a:solidFill>
                <a:srgbClr val="4A7DBA"/>
              </a:solidFill>
              <a:prstDash val="solid"/>
              <a:round/>
              <a:headEnd type="none" w="sm" len="sm"/>
              <a:tailEnd type="triangle" w="med" len="med"/>
            </a:ln>
          </p:spPr>
        </p:cxnSp>
        <p:cxnSp>
          <p:nvCxnSpPr>
            <p:cNvPr id="38" name="Google Shape;571;p4"/>
            <p:cNvCxnSpPr/>
            <p:nvPr/>
          </p:nvCxnSpPr>
          <p:spPr>
            <a:xfrm>
              <a:off x="3578225" y="3309938"/>
              <a:ext cx="373063" cy="0"/>
            </a:xfrm>
            <a:prstGeom prst="straightConnector1">
              <a:avLst/>
            </a:prstGeom>
            <a:noFill/>
            <a:ln w="9525" cap="flat" cmpd="sng">
              <a:solidFill>
                <a:srgbClr val="4A7DBA"/>
              </a:solidFill>
              <a:prstDash val="solid"/>
              <a:round/>
              <a:headEnd type="none" w="sm" len="sm"/>
              <a:tailEnd type="triangle" w="med" len="med"/>
            </a:ln>
          </p:spPr>
        </p:cxnSp>
        <p:cxnSp>
          <p:nvCxnSpPr>
            <p:cNvPr id="39" name="Google Shape;572;p4"/>
            <p:cNvCxnSpPr>
              <a:stCxn id="25" idx="3"/>
            </p:cNvCxnSpPr>
            <p:nvPr/>
          </p:nvCxnSpPr>
          <p:spPr>
            <a:xfrm>
              <a:off x="6605588" y="3309938"/>
              <a:ext cx="519000" cy="0"/>
            </a:xfrm>
            <a:prstGeom prst="straightConnector1">
              <a:avLst/>
            </a:prstGeom>
            <a:noFill/>
            <a:ln w="9525" cap="flat" cmpd="sng">
              <a:solidFill>
                <a:srgbClr val="4A7DBA"/>
              </a:solidFill>
              <a:prstDash val="solid"/>
              <a:round/>
              <a:headEnd type="none" w="sm" len="sm"/>
              <a:tailEnd type="triangle" w="med" len="med"/>
            </a:ln>
          </p:spPr>
        </p:cxnSp>
      </p:grpSp>
      <p:sp>
        <p:nvSpPr>
          <p:cNvPr id="40" name="Google Shape;573;p4"/>
          <p:cNvSpPr txBox="1"/>
          <p:nvPr/>
        </p:nvSpPr>
        <p:spPr>
          <a:xfrm>
            <a:off x="8424806" y="1079250"/>
            <a:ext cx="406400" cy="4619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dirty="0">
                <a:solidFill>
                  <a:srgbClr val="000000"/>
                </a:solidFill>
                <a:latin typeface="Arial"/>
                <a:ea typeface="Arial"/>
                <a:cs typeface="Arial"/>
                <a:sym typeface="Arial"/>
              </a:rPr>
              <a:t>R</a:t>
            </a:r>
            <a:endParaRPr sz="1800" b="1" i="0" u="none" strike="noStrike" cap="none" dirty="0">
              <a:solidFill>
                <a:srgbClr val="000000"/>
              </a:solidFill>
              <a:latin typeface="Arial"/>
              <a:ea typeface="Arial"/>
              <a:cs typeface="Arial"/>
              <a:sym typeface="Arial"/>
            </a:endParaRPr>
          </a:p>
        </p:txBody>
      </p:sp>
      <p:sp>
        <p:nvSpPr>
          <p:cNvPr id="41" name="Google Shape;574;p4"/>
          <p:cNvSpPr txBox="1"/>
          <p:nvPr/>
        </p:nvSpPr>
        <p:spPr>
          <a:xfrm>
            <a:off x="7165340" y="4300745"/>
            <a:ext cx="197866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u="none" strike="noStrike" cap="none" dirty="0">
                <a:solidFill>
                  <a:srgbClr val="000000"/>
                </a:solidFill>
                <a:sym typeface="Arial"/>
              </a:rPr>
              <a:t>Adapted from Hadley Wickham</a:t>
            </a:r>
            <a:endParaRPr sz="1000" dirty="0"/>
          </a:p>
          <a:p>
            <a:pPr marL="0" marR="0" lvl="0" indent="0" algn="l" rtl="0">
              <a:spcBef>
                <a:spcPts val="0"/>
              </a:spcBef>
              <a:spcAft>
                <a:spcPts val="0"/>
              </a:spcAft>
              <a:buNone/>
            </a:pPr>
            <a:r>
              <a:rPr lang="en-US" sz="1000" b="0" i="0" u="none" strike="noStrike" cap="none" dirty="0">
                <a:solidFill>
                  <a:srgbClr val="000000"/>
                </a:solidFill>
                <a:sym typeface="Arial"/>
              </a:rPr>
              <a:t>"R for data analysis"</a:t>
            </a:r>
            <a:endParaRPr sz="1000" dirty="0"/>
          </a:p>
        </p:txBody>
      </p:sp>
    </p:spTree>
    <p:extLst>
      <p:ext uri="{BB962C8B-B14F-4D97-AF65-F5344CB8AC3E}">
        <p14:creationId xmlns:p14="http://schemas.microsoft.com/office/powerpoint/2010/main" val="207410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 – Let us start</a:t>
            </a:r>
            <a:br>
              <a:rPr lang="en-US" sz="2800" b="1" dirty="0" smtClean="0"/>
            </a:br>
            <a:r>
              <a:rPr lang="en-US" sz="2800" dirty="0" smtClean="0"/>
              <a:t>Copy </a:t>
            </a:r>
            <a:r>
              <a:rPr lang="en-US" sz="2800" dirty="0"/>
              <a:t>and run the first application presented today</a:t>
            </a:r>
          </a:p>
        </p:txBody>
      </p:sp>
      <p:pic>
        <p:nvPicPr>
          <p:cNvPr id="5" name="Image 4"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294" y="1895708"/>
            <a:ext cx="3411412" cy="2608371"/>
          </a:xfrm>
          <a:prstGeom prst="rect">
            <a:avLst/>
          </a:prstGeom>
        </p:spPr>
      </p:pic>
    </p:spTree>
    <p:extLst>
      <p:ext uri="{BB962C8B-B14F-4D97-AF65-F5344CB8AC3E}">
        <p14:creationId xmlns:p14="http://schemas.microsoft.com/office/powerpoint/2010/main" val="4206408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#2 – Bin numbers</a:t>
            </a:r>
            <a:br>
              <a:rPr lang="en-US" sz="2800" b="1" dirty="0" smtClean="0"/>
            </a:br>
            <a:r>
              <a:rPr lang="en-US" sz="2800" dirty="0"/>
              <a:t>Change the application to allow the user to enter the numbers of bins when plotting the histogram</a:t>
            </a:r>
            <a:r>
              <a:rPr lang="en-US" sz="2800" dirty="0" smtClean="0"/>
              <a:t>.</a:t>
            </a:r>
            <a:endParaRPr lang="en-US" sz="2800" dirty="0"/>
          </a:p>
        </p:txBody>
      </p:sp>
    </p:spTree>
    <p:extLst>
      <p:ext uri="{BB962C8B-B14F-4D97-AF65-F5344CB8AC3E}">
        <p14:creationId xmlns:p14="http://schemas.microsoft.com/office/powerpoint/2010/main" val="358241067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#2 : Bin </a:t>
            </a:r>
            <a:r>
              <a:rPr lang="fr-FR" dirty="0" err="1" smtClean="0"/>
              <a:t>numbers</a:t>
            </a:r>
            <a:endParaRPr lang="fr-FR" dirty="0"/>
          </a:p>
        </p:txBody>
      </p:sp>
      <p:sp>
        <p:nvSpPr>
          <p:cNvPr id="4" name="Rectangle 3"/>
          <p:cNvSpPr/>
          <p:nvPr/>
        </p:nvSpPr>
        <p:spPr>
          <a:xfrm>
            <a:off x="0" y="1109612"/>
            <a:ext cx="4572000" cy="2631490"/>
          </a:xfrm>
          <a:prstGeom prst="rect">
            <a:avLst/>
          </a:prstGeom>
        </p:spPr>
        <p:txBody>
          <a:bodyPr>
            <a:spAutoFit/>
          </a:bodyPr>
          <a:lstStyle/>
          <a:p>
            <a:r>
              <a:rPr lang="fr-FR" sz="1100" dirty="0" err="1" smtClean="0">
                <a:latin typeface="Courier New" panose="02070309020205020404" pitchFamily="49" charset="0"/>
                <a:cs typeface="Courier New" panose="02070309020205020404" pitchFamily="49" charset="0"/>
              </a:rPr>
              <a:t>ui</a:t>
            </a:r>
            <a:r>
              <a:rPr lang="fr-FR" sz="1100" dirty="0" smtClean="0">
                <a:latin typeface="Courier New" panose="02070309020205020404" pitchFamily="49" charset="0"/>
                <a:cs typeface="Courier New" panose="02070309020205020404" pitchFamily="49" charset="0"/>
              </a:rPr>
              <a:t> &lt;- </a:t>
            </a:r>
            <a:r>
              <a:rPr lang="fr-FR" sz="1100" dirty="0" err="1" smtClean="0">
                <a:latin typeface="Courier New" panose="02070309020205020404" pitchFamily="49" charset="0"/>
                <a:cs typeface="Courier New" panose="02070309020205020404" pitchFamily="49" charset="0"/>
              </a:rPr>
              <a:t>fluidPage</a:t>
            </a:r>
            <a:r>
              <a:rPr lang="fr-FR" sz="1100" dirty="0" smtClean="0">
                <a:latin typeface="Courier New" panose="02070309020205020404" pitchFamily="49" charset="0"/>
                <a:cs typeface="Courier New" panose="02070309020205020404" pitchFamily="49" charset="0"/>
              </a:rPr>
              <a:t>(</a:t>
            </a:r>
          </a:p>
          <a:p>
            <a:r>
              <a:rPr lang="fr-FR" sz="1100" dirty="0" smtClean="0">
                <a:latin typeface="Courier New" panose="02070309020205020404" pitchFamily="49" charset="0"/>
                <a:cs typeface="Courier New" panose="02070309020205020404" pitchFamily="49" charset="0"/>
              </a:rPr>
              <a:t>  </a:t>
            </a:r>
            <a:r>
              <a:rPr lang="fr-FR" sz="1100" dirty="0" err="1" smtClean="0">
                <a:latin typeface="Courier New" panose="02070309020205020404" pitchFamily="49" charset="0"/>
                <a:cs typeface="Courier New" panose="02070309020205020404" pitchFamily="49" charset="0"/>
              </a:rPr>
              <a:t>titlePanel</a:t>
            </a:r>
            <a:r>
              <a:rPr lang="fr-FR" sz="1100" dirty="0" smtClean="0">
                <a:latin typeface="Courier New" panose="02070309020205020404" pitchFamily="49" charset="0"/>
                <a:cs typeface="Courier New" panose="02070309020205020404" pitchFamily="49" charset="0"/>
              </a:rPr>
              <a:t>("Workshop - </a:t>
            </a:r>
            <a:r>
              <a:rPr lang="fr-FR" sz="1100" dirty="0" err="1" smtClean="0">
                <a:latin typeface="Courier New" panose="02070309020205020404" pitchFamily="49" charset="0"/>
                <a:cs typeface="Courier New" panose="02070309020205020404" pitchFamily="49" charset="0"/>
              </a:rPr>
              <a:t>Example</a:t>
            </a:r>
            <a:r>
              <a:rPr lang="fr-FR" sz="1100" dirty="0" smtClean="0">
                <a:latin typeface="Courier New" panose="02070309020205020404" pitchFamily="49" charset="0"/>
                <a:cs typeface="Courier New" panose="02070309020205020404" pitchFamily="49" charset="0"/>
              </a:rPr>
              <a:t> 1 – Basic  </a:t>
            </a:r>
            <a:r>
              <a:rPr lang="fr-FR" sz="1100" dirty="0" err="1" smtClean="0">
                <a:latin typeface="Courier New" panose="02070309020205020404" pitchFamily="49" charset="0"/>
                <a:cs typeface="Courier New" panose="02070309020205020404" pitchFamily="49" charset="0"/>
              </a:rPr>
              <a:t>Histogram</a:t>
            </a:r>
            <a:r>
              <a:rPr lang="fr-FR" sz="1100" dirty="0" smtClean="0">
                <a:latin typeface="Courier New" panose="02070309020205020404" pitchFamily="49" charset="0"/>
                <a:cs typeface="Courier New" panose="02070309020205020404" pitchFamily="49" charset="0"/>
              </a:rPr>
              <a:t>"),</a:t>
            </a:r>
          </a:p>
          <a:p>
            <a:r>
              <a:rPr lang="fr-FR" sz="1100" dirty="0" smtClean="0">
                <a:latin typeface="Courier New" panose="02070309020205020404" pitchFamily="49" charset="0"/>
                <a:cs typeface="Courier New" panose="02070309020205020404" pitchFamily="49" charset="0"/>
              </a:rPr>
              <a:t>  </a:t>
            </a:r>
            <a:r>
              <a:rPr lang="fr-FR" sz="1100" dirty="0" err="1" smtClean="0">
                <a:latin typeface="Courier New" panose="02070309020205020404" pitchFamily="49" charset="0"/>
                <a:cs typeface="Courier New" panose="02070309020205020404" pitchFamily="49" charset="0"/>
              </a:rPr>
              <a:t>sidebarLayout</a:t>
            </a:r>
            <a:r>
              <a:rPr lang="fr-FR" sz="1100" dirty="0" smtClean="0">
                <a:latin typeface="Courier New" panose="02070309020205020404" pitchFamily="49" charset="0"/>
                <a:cs typeface="Courier New" panose="02070309020205020404" pitchFamily="49" charset="0"/>
              </a:rPr>
              <a:t>(</a:t>
            </a:r>
          </a:p>
          <a:p>
            <a:r>
              <a:rPr lang="fr-FR" sz="1100" dirty="0" smtClean="0">
                <a:latin typeface="Courier New" panose="02070309020205020404" pitchFamily="49" charset="0"/>
                <a:cs typeface="Courier New" panose="02070309020205020404" pitchFamily="49" charset="0"/>
              </a:rPr>
              <a:t>    </a:t>
            </a:r>
            <a:r>
              <a:rPr lang="fr-FR" sz="1100" dirty="0" err="1" smtClean="0">
                <a:latin typeface="Courier New" panose="02070309020205020404" pitchFamily="49" charset="0"/>
                <a:cs typeface="Courier New" panose="02070309020205020404" pitchFamily="49" charset="0"/>
              </a:rPr>
              <a:t>sidebarPanel</a:t>
            </a:r>
            <a:r>
              <a:rPr lang="fr-FR" sz="1100" dirty="0" smtClean="0">
                <a:latin typeface="Courier New" panose="02070309020205020404" pitchFamily="49" charset="0"/>
                <a:cs typeface="Courier New" panose="02070309020205020404" pitchFamily="49" charset="0"/>
              </a:rPr>
              <a:t>(</a:t>
            </a:r>
          </a:p>
          <a:p>
            <a:r>
              <a:rPr lang="fr-FR" sz="1100" dirty="0" smtClean="0">
                <a:latin typeface="Courier New" panose="02070309020205020404" pitchFamily="49" charset="0"/>
                <a:cs typeface="Courier New" panose="02070309020205020404" pitchFamily="49" charset="0"/>
              </a:rPr>
              <a:t>      </a:t>
            </a:r>
            <a:r>
              <a:rPr lang="fr-FR" sz="1100" dirty="0" err="1" smtClean="0">
                <a:latin typeface="Courier New" panose="02070309020205020404" pitchFamily="49" charset="0"/>
                <a:cs typeface="Courier New" panose="02070309020205020404" pitchFamily="49" charset="0"/>
              </a:rPr>
              <a:t>numericInput</a:t>
            </a:r>
            <a:r>
              <a:rPr lang="fr-FR" sz="1100" dirty="0" smtClean="0">
                <a:latin typeface="Courier New" panose="02070309020205020404" pitchFamily="49" charset="0"/>
                <a:cs typeface="Courier New" panose="02070309020205020404" pitchFamily="49" charset="0"/>
              </a:rPr>
              <a:t>(</a:t>
            </a:r>
            <a:r>
              <a:rPr lang="fr-FR" sz="1100" dirty="0" err="1" smtClean="0">
                <a:latin typeface="Courier New" panose="02070309020205020404" pitchFamily="49" charset="0"/>
                <a:cs typeface="Courier New" panose="02070309020205020404" pitchFamily="49" charset="0"/>
              </a:rPr>
              <a:t>inputId</a:t>
            </a:r>
            <a:r>
              <a:rPr lang="fr-FR" sz="1100" dirty="0" smtClean="0">
                <a:latin typeface="Courier New" panose="02070309020205020404" pitchFamily="49" charset="0"/>
                <a:cs typeface="Courier New" panose="02070309020205020404" pitchFamily="49" charset="0"/>
              </a:rPr>
              <a:t> = "n",</a:t>
            </a:r>
          </a:p>
          <a:p>
            <a:r>
              <a:rPr lang="fr-FR" sz="1100" dirty="0" smtClean="0">
                <a:latin typeface="Courier New" panose="02070309020205020404" pitchFamily="49" charset="0"/>
                <a:cs typeface="Courier New" panose="02070309020205020404" pitchFamily="49" charset="0"/>
              </a:rPr>
              <a:t>                   label = "</a:t>
            </a:r>
            <a:r>
              <a:rPr lang="fr-FR" sz="1100" dirty="0" err="1" smtClean="0">
                <a:latin typeface="Courier New" panose="02070309020205020404" pitchFamily="49" charset="0"/>
                <a:cs typeface="Courier New" panose="02070309020205020404" pitchFamily="49" charset="0"/>
              </a:rPr>
              <a:t>Number</a:t>
            </a:r>
            <a:r>
              <a:rPr lang="fr-FR" sz="1100" dirty="0" smtClean="0">
                <a:latin typeface="Courier New" panose="02070309020205020404" pitchFamily="49" charset="0"/>
                <a:cs typeface="Courier New" panose="02070309020205020404" pitchFamily="49" charset="0"/>
              </a:rPr>
              <a:t> of observations",</a:t>
            </a:r>
          </a:p>
          <a:p>
            <a:r>
              <a:rPr lang="fr-FR" sz="1100" dirty="0" smtClean="0">
                <a:latin typeface="Courier New" panose="02070309020205020404" pitchFamily="49" charset="0"/>
                <a:cs typeface="Courier New" panose="02070309020205020404" pitchFamily="49" charset="0"/>
              </a:rPr>
              <a:t>                   value = 1000), </a:t>
            </a:r>
          </a:p>
          <a:p>
            <a:r>
              <a:rPr lang="fr-FR" sz="1100" dirty="0" smtClean="0">
                <a:latin typeface="Courier New" panose="02070309020205020404" pitchFamily="49" charset="0"/>
                <a:cs typeface="Courier New" panose="02070309020205020404" pitchFamily="49" charset="0"/>
              </a:rPr>
              <a:t>      </a:t>
            </a:r>
            <a:r>
              <a:rPr lang="fr-FR" sz="1100" dirty="0" err="1" smtClean="0">
                <a:solidFill>
                  <a:srgbClr val="FF0000"/>
                </a:solidFill>
                <a:latin typeface="Courier New" panose="02070309020205020404" pitchFamily="49" charset="0"/>
                <a:cs typeface="Courier New" panose="02070309020205020404" pitchFamily="49" charset="0"/>
              </a:rPr>
              <a:t>numericInput</a:t>
            </a:r>
            <a:r>
              <a:rPr lang="fr-FR" sz="1100" dirty="0" smtClean="0">
                <a:solidFill>
                  <a:srgbClr val="FF0000"/>
                </a:solidFill>
                <a:latin typeface="Courier New" panose="02070309020205020404" pitchFamily="49" charset="0"/>
                <a:cs typeface="Courier New" panose="02070309020205020404" pitchFamily="49" charset="0"/>
              </a:rPr>
              <a:t>(</a:t>
            </a:r>
            <a:r>
              <a:rPr lang="fr-FR" sz="1100" dirty="0" err="1" smtClean="0">
                <a:solidFill>
                  <a:srgbClr val="FF0000"/>
                </a:solidFill>
                <a:latin typeface="Courier New" panose="02070309020205020404" pitchFamily="49" charset="0"/>
                <a:cs typeface="Courier New" panose="02070309020205020404" pitchFamily="49" charset="0"/>
              </a:rPr>
              <a:t>inputId</a:t>
            </a:r>
            <a:r>
              <a:rPr lang="fr-FR" sz="1100" dirty="0" smtClean="0">
                <a:solidFill>
                  <a:srgbClr val="FF0000"/>
                </a:solidFill>
                <a:latin typeface="Courier New" panose="02070309020205020404" pitchFamily="49" charset="0"/>
                <a:cs typeface="Courier New" panose="02070309020205020404" pitchFamily="49" charset="0"/>
              </a:rPr>
              <a:t> = "</a:t>
            </a:r>
            <a:r>
              <a:rPr lang="fr-FR" sz="1100" dirty="0" err="1" smtClean="0">
                <a:solidFill>
                  <a:srgbClr val="FF0000"/>
                </a:solidFill>
                <a:latin typeface="Courier New" panose="02070309020205020404" pitchFamily="49" charset="0"/>
                <a:cs typeface="Courier New" panose="02070309020205020404" pitchFamily="49" charset="0"/>
              </a:rPr>
              <a:t>bins</a:t>
            </a:r>
            <a:r>
              <a:rPr lang="fr-FR" sz="1100" dirty="0" smtClean="0">
                <a:solidFill>
                  <a:srgbClr val="FF0000"/>
                </a:solidFill>
                <a:latin typeface="Courier New" panose="02070309020205020404" pitchFamily="49" charset="0"/>
                <a:cs typeface="Courier New" panose="02070309020205020404" pitchFamily="49" charset="0"/>
              </a:rPr>
              <a:t>",</a:t>
            </a:r>
          </a:p>
          <a:p>
            <a:r>
              <a:rPr lang="fr-FR" sz="1100" dirty="0" smtClean="0">
                <a:solidFill>
                  <a:srgbClr val="FF0000"/>
                </a:solidFill>
                <a:latin typeface="Courier New" panose="02070309020205020404" pitchFamily="49" charset="0"/>
                <a:cs typeface="Courier New" panose="02070309020205020404" pitchFamily="49" charset="0"/>
              </a:rPr>
              <a:t>                   label = "</a:t>
            </a:r>
            <a:r>
              <a:rPr lang="fr-FR" sz="1100" dirty="0" err="1" smtClean="0">
                <a:solidFill>
                  <a:srgbClr val="FF0000"/>
                </a:solidFill>
                <a:latin typeface="Courier New" panose="02070309020205020404" pitchFamily="49" charset="0"/>
                <a:cs typeface="Courier New" panose="02070309020205020404" pitchFamily="49" charset="0"/>
              </a:rPr>
              <a:t>Number</a:t>
            </a:r>
            <a:r>
              <a:rPr lang="fr-FR" sz="1100" dirty="0" smtClean="0">
                <a:solidFill>
                  <a:srgbClr val="FF0000"/>
                </a:solidFill>
                <a:latin typeface="Courier New" panose="02070309020205020404" pitchFamily="49" charset="0"/>
                <a:cs typeface="Courier New" panose="02070309020205020404" pitchFamily="49" charset="0"/>
              </a:rPr>
              <a:t> of </a:t>
            </a:r>
            <a:r>
              <a:rPr lang="fr-FR" sz="1100" dirty="0" err="1" smtClean="0">
                <a:solidFill>
                  <a:srgbClr val="FF0000"/>
                </a:solidFill>
                <a:latin typeface="Courier New" panose="02070309020205020404" pitchFamily="49" charset="0"/>
                <a:cs typeface="Courier New" panose="02070309020205020404" pitchFamily="49" charset="0"/>
              </a:rPr>
              <a:t>bins</a:t>
            </a:r>
            <a:r>
              <a:rPr lang="fr-FR" sz="1100" dirty="0" smtClean="0">
                <a:solidFill>
                  <a:srgbClr val="FF0000"/>
                </a:solidFill>
                <a:latin typeface="Courier New" panose="02070309020205020404" pitchFamily="49" charset="0"/>
                <a:cs typeface="Courier New" panose="02070309020205020404" pitchFamily="49" charset="0"/>
              </a:rPr>
              <a:t>",</a:t>
            </a:r>
          </a:p>
          <a:p>
            <a:r>
              <a:rPr lang="fr-FR" sz="1100" dirty="0" smtClean="0">
                <a:solidFill>
                  <a:srgbClr val="FF0000"/>
                </a:solidFill>
                <a:latin typeface="Courier New" panose="02070309020205020404" pitchFamily="49" charset="0"/>
                <a:cs typeface="Courier New" panose="02070309020205020404" pitchFamily="49" charset="0"/>
              </a:rPr>
              <a:t>                   value = 25)</a:t>
            </a:r>
          </a:p>
          <a:p>
            <a:r>
              <a:rPr lang="fr-FR" sz="1100" dirty="0" smtClean="0">
                <a:latin typeface="Courier New" panose="02070309020205020404" pitchFamily="49" charset="0"/>
                <a:cs typeface="Courier New" panose="02070309020205020404" pitchFamily="49" charset="0"/>
              </a:rPr>
              <a:t>      ),  </a:t>
            </a:r>
          </a:p>
          <a:p>
            <a:r>
              <a:rPr lang="fr-FR" sz="1100" dirty="0" smtClean="0">
                <a:latin typeface="Courier New" panose="02070309020205020404" pitchFamily="49" charset="0"/>
                <a:cs typeface="Courier New" panose="02070309020205020404" pitchFamily="49" charset="0"/>
              </a:rPr>
              <a:t>    </a:t>
            </a:r>
            <a:r>
              <a:rPr lang="fr-FR" sz="1100" dirty="0" err="1" smtClean="0">
                <a:latin typeface="Courier New" panose="02070309020205020404" pitchFamily="49" charset="0"/>
                <a:cs typeface="Courier New" panose="02070309020205020404" pitchFamily="49" charset="0"/>
              </a:rPr>
              <a:t>mainPanel</a:t>
            </a:r>
            <a:r>
              <a:rPr lang="fr-FR" sz="1100" dirty="0" smtClean="0">
                <a:latin typeface="Courier New" panose="02070309020205020404" pitchFamily="49" charset="0"/>
                <a:cs typeface="Courier New" panose="02070309020205020404" pitchFamily="49" charset="0"/>
              </a:rPr>
              <a:t>(</a:t>
            </a:r>
            <a:r>
              <a:rPr lang="fr-FR" sz="1100" dirty="0" err="1" smtClean="0">
                <a:latin typeface="Courier New" panose="02070309020205020404" pitchFamily="49" charset="0"/>
                <a:cs typeface="Courier New" panose="02070309020205020404" pitchFamily="49" charset="0"/>
              </a:rPr>
              <a:t>plotOutput</a:t>
            </a:r>
            <a:r>
              <a:rPr lang="fr-FR" sz="1100" dirty="0" smtClean="0">
                <a:latin typeface="Courier New" panose="02070309020205020404" pitchFamily="49" charset="0"/>
                <a:cs typeface="Courier New" panose="02070309020205020404" pitchFamily="49" charset="0"/>
              </a:rPr>
              <a:t>("plot"))</a:t>
            </a:r>
          </a:p>
          <a:p>
            <a:r>
              <a:rPr lang="fr-FR" sz="1100" dirty="0" smtClean="0">
                <a:latin typeface="Courier New" panose="02070309020205020404" pitchFamily="49" charset="0"/>
                <a:cs typeface="Courier New" panose="02070309020205020404" pitchFamily="49" charset="0"/>
              </a:rPr>
              <a:t>  )</a:t>
            </a:r>
          </a:p>
          <a:p>
            <a:r>
              <a:rPr lang="fr-FR" sz="1100" dirty="0" smtClean="0">
                <a:latin typeface="Courier New" panose="02070309020205020404" pitchFamily="49" charset="0"/>
                <a:cs typeface="Courier New" panose="02070309020205020404" pitchFamily="49" charset="0"/>
              </a:rPr>
              <a:t>)</a:t>
            </a:r>
            <a:endParaRPr lang="fr-FR" sz="1100" dirty="0">
              <a:latin typeface="Courier New" panose="02070309020205020404" pitchFamily="49" charset="0"/>
              <a:cs typeface="Courier New" panose="02070309020205020404" pitchFamily="49" charset="0"/>
            </a:endParaRPr>
          </a:p>
        </p:txBody>
      </p:sp>
      <p:sp>
        <p:nvSpPr>
          <p:cNvPr id="5" name="Rectangle 4"/>
          <p:cNvSpPr/>
          <p:nvPr/>
        </p:nvSpPr>
        <p:spPr>
          <a:xfrm>
            <a:off x="4572000" y="1109612"/>
            <a:ext cx="4572000" cy="2462213"/>
          </a:xfrm>
          <a:prstGeom prst="rect">
            <a:avLst/>
          </a:prstGeom>
        </p:spPr>
        <p:txBody>
          <a:bodyPr>
            <a:spAutoFit/>
          </a:bodyPr>
          <a:lstStyle/>
          <a:p>
            <a:endParaRPr lang="fr-FR" sz="1100" dirty="0">
              <a:latin typeface="Courier New" panose="02070309020205020404" pitchFamily="49" charset="0"/>
              <a:cs typeface="Courier New" panose="02070309020205020404" pitchFamily="49" charset="0"/>
            </a:endParaRPr>
          </a:p>
          <a:p>
            <a:r>
              <a:rPr lang="fr-FR" sz="1100" dirty="0">
                <a:latin typeface="Courier New" panose="02070309020205020404" pitchFamily="49" charset="0"/>
                <a:cs typeface="Courier New" panose="02070309020205020404" pitchFamily="49" charset="0"/>
              </a:rPr>
              <a:t>server &lt;- </a:t>
            </a:r>
            <a:r>
              <a:rPr lang="fr-FR" sz="1100" dirty="0" err="1">
                <a:latin typeface="Courier New" panose="02070309020205020404" pitchFamily="49" charset="0"/>
                <a:cs typeface="Courier New" panose="02070309020205020404" pitchFamily="49" charset="0"/>
              </a:rPr>
              <a:t>function</a:t>
            </a:r>
            <a:r>
              <a:rPr lang="fr-FR" sz="1100" dirty="0">
                <a:latin typeface="Courier New" panose="02070309020205020404" pitchFamily="49" charset="0"/>
                <a:cs typeface="Courier New" panose="02070309020205020404" pitchFamily="49" charset="0"/>
              </a:rPr>
              <a:t>(input, output) {</a:t>
            </a:r>
          </a:p>
          <a:p>
            <a:r>
              <a:rPr lang="fr-FR" sz="1100" dirty="0">
                <a:latin typeface="Courier New" panose="02070309020205020404" pitchFamily="49" charset="0"/>
                <a:cs typeface="Courier New" panose="02070309020205020404" pitchFamily="49" charset="0"/>
              </a:rPr>
              <a:t>  data &lt;- </a:t>
            </a:r>
            <a:r>
              <a:rPr lang="fr-FR" sz="1100" dirty="0" err="1">
                <a:latin typeface="Courier New" panose="02070309020205020404" pitchFamily="49" charset="0"/>
                <a:cs typeface="Courier New" panose="02070309020205020404" pitchFamily="49" charset="0"/>
              </a:rPr>
              <a:t>reactive</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x &lt;- </a:t>
            </a:r>
            <a:r>
              <a:rPr lang="fr-FR" sz="1100" dirty="0" err="1">
                <a:latin typeface="Courier New" panose="02070309020205020404" pitchFamily="49" charset="0"/>
                <a:cs typeface="Courier New" panose="02070309020205020404" pitchFamily="49" charset="0"/>
              </a:rPr>
              <a:t>rnorm</a:t>
            </a:r>
            <a:r>
              <a:rPr lang="fr-FR" sz="1100" dirty="0">
                <a:latin typeface="Courier New" panose="02070309020205020404" pitchFamily="49" charset="0"/>
                <a:cs typeface="Courier New" panose="02070309020205020404" pitchFamily="49" charset="0"/>
              </a:rPr>
              <a:t>(</a:t>
            </a:r>
            <a:r>
              <a:rPr lang="fr-FR" sz="1100" dirty="0" err="1">
                <a:latin typeface="Courier New" panose="02070309020205020404" pitchFamily="49" charset="0"/>
                <a:cs typeface="Courier New" panose="02070309020205020404" pitchFamily="49" charset="0"/>
              </a:rPr>
              <a:t>input$n</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x })</a:t>
            </a:r>
          </a:p>
          <a:p>
            <a:r>
              <a:rPr lang="fr-FR" sz="1100" dirty="0">
                <a:latin typeface="Courier New" panose="02070309020205020404" pitchFamily="49" charset="0"/>
                <a:cs typeface="Courier New" panose="02070309020205020404" pitchFamily="49" charset="0"/>
              </a:rPr>
              <a:t>  </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output$plot</a:t>
            </a:r>
            <a:r>
              <a:rPr lang="fr-FR" sz="1100" dirty="0">
                <a:latin typeface="Courier New" panose="02070309020205020404" pitchFamily="49" charset="0"/>
                <a:cs typeface="Courier New" panose="02070309020205020404" pitchFamily="49" charset="0"/>
              </a:rPr>
              <a:t> &lt;- </a:t>
            </a:r>
            <a:r>
              <a:rPr lang="fr-FR" sz="1100" dirty="0" err="1">
                <a:latin typeface="Courier New" panose="02070309020205020404" pitchFamily="49" charset="0"/>
                <a:cs typeface="Courier New" panose="02070309020205020404" pitchFamily="49" charset="0"/>
              </a:rPr>
              <a:t>renderPlot</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hist</a:t>
            </a:r>
            <a:r>
              <a:rPr lang="fr-FR" sz="1100" dirty="0">
                <a:latin typeface="Courier New" panose="02070309020205020404" pitchFamily="49" charset="0"/>
                <a:cs typeface="Courier New" panose="02070309020205020404" pitchFamily="49" charset="0"/>
              </a:rPr>
              <a:t>(data(), </a:t>
            </a:r>
            <a:r>
              <a:rPr lang="fr-FR" sz="1100" dirty="0" err="1">
                <a:solidFill>
                  <a:srgbClr val="FF0000"/>
                </a:solidFill>
                <a:latin typeface="Courier New" panose="02070309020205020404" pitchFamily="49" charset="0"/>
                <a:cs typeface="Courier New" panose="02070309020205020404" pitchFamily="49" charset="0"/>
              </a:rPr>
              <a:t>input$bins</a:t>
            </a:r>
            <a:r>
              <a:rPr lang="fr-FR" sz="1100" dirty="0">
                <a:latin typeface="Courier New" panose="02070309020205020404" pitchFamily="49" charset="0"/>
                <a:cs typeface="Courier New" panose="02070309020205020404" pitchFamily="49" charset="0"/>
              </a:rPr>
              <a:t>, main = "",  </a:t>
            </a:r>
            <a:r>
              <a:rPr lang="fr-FR" sz="1100" dirty="0" err="1">
                <a:latin typeface="Courier New" panose="02070309020205020404" pitchFamily="49" charset="0"/>
                <a:cs typeface="Courier New" panose="02070309020205020404" pitchFamily="49" charset="0"/>
              </a:rPr>
              <a:t>xlab</a:t>
            </a:r>
            <a:r>
              <a:rPr lang="fr-FR" sz="1100" dirty="0">
                <a:latin typeface="Courier New" panose="02070309020205020404" pitchFamily="49" charset="0"/>
                <a:cs typeface="Courier New" panose="02070309020205020404" pitchFamily="49" charset="0"/>
              </a:rPr>
              <a:t> = "x")</a:t>
            </a:r>
          </a:p>
          <a:p>
            <a:r>
              <a:rPr lang="fr-FR" sz="1100" dirty="0">
                <a:latin typeface="Courier New" panose="02070309020205020404" pitchFamily="49" charset="0"/>
                <a:cs typeface="Courier New" panose="02070309020205020404" pitchFamily="49" charset="0"/>
              </a:rPr>
              <a:t>  })</a:t>
            </a:r>
          </a:p>
          <a:p>
            <a:r>
              <a:rPr lang="fr-FR" sz="1100" dirty="0">
                <a:latin typeface="Courier New" panose="02070309020205020404" pitchFamily="49" charset="0"/>
                <a:cs typeface="Courier New" panose="02070309020205020404" pitchFamily="49" charset="0"/>
              </a:rPr>
              <a:t>}</a:t>
            </a:r>
          </a:p>
          <a:p>
            <a:endParaRPr lang="fr-FR" sz="1100" dirty="0">
              <a:latin typeface="Courier New" panose="02070309020205020404" pitchFamily="49" charset="0"/>
              <a:cs typeface="Courier New" panose="02070309020205020404" pitchFamily="49" charset="0"/>
            </a:endParaRPr>
          </a:p>
          <a:p>
            <a:endParaRPr lang="fr-FR" sz="1100" dirty="0">
              <a:latin typeface="Courier New" panose="02070309020205020404" pitchFamily="49" charset="0"/>
              <a:cs typeface="Courier New" panose="02070309020205020404" pitchFamily="49" charset="0"/>
            </a:endParaRPr>
          </a:p>
          <a:p>
            <a:r>
              <a:rPr lang="fr-FR" sz="1100" dirty="0" err="1">
                <a:latin typeface="Courier New" panose="02070309020205020404" pitchFamily="49" charset="0"/>
                <a:cs typeface="Courier New" panose="02070309020205020404" pitchFamily="49" charset="0"/>
              </a:rPr>
              <a:t>shinyApp</a:t>
            </a:r>
            <a:r>
              <a:rPr lang="fr-FR" sz="1100" dirty="0">
                <a:latin typeface="Courier New" panose="02070309020205020404" pitchFamily="49" charset="0"/>
                <a:cs typeface="Courier New" panose="02070309020205020404" pitchFamily="49" charset="0"/>
              </a:rPr>
              <a:t>(</a:t>
            </a:r>
            <a:r>
              <a:rPr lang="fr-FR" sz="1100" dirty="0" err="1">
                <a:latin typeface="Courier New" panose="02070309020205020404" pitchFamily="49" charset="0"/>
                <a:cs typeface="Courier New" panose="02070309020205020404" pitchFamily="49" charset="0"/>
              </a:rPr>
              <a:t>ui</a:t>
            </a:r>
            <a:r>
              <a:rPr lang="fr-FR" sz="1100" dirty="0">
                <a:latin typeface="Courier New" panose="02070309020205020404" pitchFamily="49" charset="0"/>
                <a:cs typeface="Courier New" panose="02070309020205020404" pitchFamily="49" charset="0"/>
              </a:rPr>
              <a:t> = </a:t>
            </a:r>
            <a:r>
              <a:rPr lang="fr-FR" sz="1100" dirty="0" err="1">
                <a:latin typeface="Courier New" panose="02070309020205020404" pitchFamily="49" charset="0"/>
                <a:cs typeface="Courier New" panose="02070309020205020404" pitchFamily="49" charset="0"/>
              </a:rPr>
              <a:t>ui</a:t>
            </a:r>
            <a:r>
              <a:rPr lang="fr-FR" sz="1100" dirty="0">
                <a:latin typeface="Courier New" panose="02070309020205020404" pitchFamily="49" charset="0"/>
                <a:cs typeface="Courier New" panose="02070309020205020404" pitchFamily="49" charset="0"/>
              </a:rPr>
              <a:t>, server = server)</a:t>
            </a:r>
          </a:p>
          <a:p>
            <a:endParaRPr lang="fr-FR" sz="11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378708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#3 – </a:t>
            </a:r>
            <a:r>
              <a:rPr lang="fr-FR" sz="2800" b="1" dirty="0" err="1"/>
              <a:t>Add</a:t>
            </a:r>
            <a:r>
              <a:rPr lang="fr-FR" sz="2800" b="1" dirty="0"/>
              <a:t> </a:t>
            </a:r>
            <a:r>
              <a:rPr lang="fr-FR" sz="2800" b="1" dirty="0" err="1"/>
              <a:t>some</a:t>
            </a:r>
            <a:r>
              <a:rPr lang="fr-FR" sz="2800" b="1" dirty="0"/>
              <a:t> </a:t>
            </a:r>
            <a:r>
              <a:rPr lang="fr-FR" sz="2800" b="1" dirty="0" err="1"/>
              <a:t>text</a:t>
            </a:r>
            <a:r>
              <a:rPr lang="fr-FR" sz="2800" b="1" dirty="0"/>
              <a:t> to the </a:t>
            </a:r>
            <a:r>
              <a:rPr lang="fr-FR" sz="2800" b="1" dirty="0" smtClean="0"/>
              <a:t>output</a:t>
            </a:r>
            <a:r>
              <a:rPr lang="en-US" sz="2800" b="1" dirty="0" smtClean="0"/>
              <a:t/>
            </a:r>
            <a:br>
              <a:rPr lang="en-US" sz="2800" b="1" dirty="0" smtClean="0"/>
            </a:br>
            <a:r>
              <a:rPr lang="fr-FR" sz="2800" dirty="0"/>
              <a:t>Change the application to </a:t>
            </a:r>
            <a:r>
              <a:rPr lang="fr-FR" sz="2800" dirty="0" err="1"/>
              <a:t>add</a:t>
            </a:r>
            <a:r>
              <a:rPr lang="fr-FR" sz="2800" dirty="0"/>
              <a:t> </a:t>
            </a:r>
            <a:r>
              <a:rPr lang="fr-FR" sz="2800" dirty="0" err="1"/>
              <a:t>some</a:t>
            </a:r>
            <a:r>
              <a:rPr lang="fr-FR" sz="2800" dirty="0"/>
              <a:t> </a:t>
            </a:r>
            <a:r>
              <a:rPr lang="fr-FR" sz="2800" dirty="0" err="1"/>
              <a:t>text</a:t>
            </a:r>
            <a:r>
              <a:rPr lang="fr-FR" sz="2800" dirty="0"/>
              <a:t> to the output. For </a:t>
            </a:r>
            <a:r>
              <a:rPr lang="fr-FR" sz="2800" dirty="0" err="1"/>
              <a:t>example</a:t>
            </a:r>
            <a:r>
              <a:rPr lang="fr-FR" sz="2800" dirty="0"/>
              <a:t>, </a:t>
            </a:r>
            <a:r>
              <a:rPr lang="fr-FR" sz="2800" dirty="0" err="1"/>
              <a:t>indicate</a:t>
            </a:r>
            <a:r>
              <a:rPr lang="fr-FR" sz="2800" dirty="0"/>
              <a:t> the </a:t>
            </a:r>
            <a:r>
              <a:rPr lang="fr-FR" sz="2800" dirty="0" err="1"/>
              <a:t>number</a:t>
            </a:r>
            <a:r>
              <a:rPr lang="fr-FR" sz="2800" dirty="0"/>
              <a:t> of observations and </a:t>
            </a:r>
            <a:r>
              <a:rPr lang="fr-FR" sz="2800" dirty="0" err="1"/>
              <a:t>bins</a:t>
            </a:r>
            <a:r>
              <a:rPr lang="fr-FR" sz="2800" dirty="0"/>
              <a:t> </a:t>
            </a:r>
            <a:r>
              <a:rPr lang="fr-FR" sz="2800" dirty="0" err="1"/>
              <a:t>defined</a:t>
            </a:r>
            <a:r>
              <a:rPr lang="fr-FR" sz="2800" dirty="0"/>
              <a:t> in </a:t>
            </a:r>
            <a:r>
              <a:rPr lang="fr-FR" sz="2800" dirty="0" err="1"/>
              <a:t>parameters</a:t>
            </a:r>
            <a:r>
              <a:rPr lang="fr-FR" sz="2800" dirty="0" smtClean="0"/>
              <a:t>.</a:t>
            </a:r>
            <a:endParaRPr lang="fr-FR" sz="2800" dirty="0"/>
          </a:p>
        </p:txBody>
      </p:sp>
    </p:spTree>
    <p:extLst>
      <p:ext uri="{BB962C8B-B14F-4D97-AF65-F5344CB8AC3E}">
        <p14:creationId xmlns:p14="http://schemas.microsoft.com/office/powerpoint/2010/main" val="109387713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#3 : </a:t>
            </a:r>
            <a:r>
              <a:rPr lang="fr-FR" dirty="0" err="1"/>
              <a:t>Add</a:t>
            </a:r>
            <a:r>
              <a:rPr lang="fr-FR" dirty="0"/>
              <a:t> </a:t>
            </a:r>
            <a:r>
              <a:rPr lang="fr-FR" dirty="0" err="1"/>
              <a:t>some</a:t>
            </a:r>
            <a:r>
              <a:rPr lang="fr-FR" dirty="0"/>
              <a:t> </a:t>
            </a:r>
            <a:r>
              <a:rPr lang="fr-FR" dirty="0" err="1"/>
              <a:t>text</a:t>
            </a:r>
            <a:r>
              <a:rPr lang="fr-FR" dirty="0"/>
              <a:t> to the output</a:t>
            </a:r>
          </a:p>
        </p:txBody>
      </p:sp>
      <p:sp>
        <p:nvSpPr>
          <p:cNvPr id="4" name="Rectangle 3"/>
          <p:cNvSpPr/>
          <p:nvPr/>
        </p:nvSpPr>
        <p:spPr>
          <a:xfrm>
            <a:off x="0" y="1109612"/>
            <a:ext cx="4572000" cy="3308598"/>
          </a:xfrm>
          <a:prstGeom prst="rect">
            <a:avLst/>
          </a:prstGeom>
        </p:spPr>
        <p:txBody>
          <a:bodyPr>
            <a:spAutoFit/>
          </a:bodyPr>
          <a:lstStyle/>
          <a:p>
            <a:r>
              <a:rPr lang="fr-FR" sz="1100" dirty="0" err="1">
                <a:latin typeface="Courier New" panose="02070309020205020404" pitchFamily="49" charset="0"/>
                <a:cs typeface="Courier New" panose="02070309020205020404" pitchFamily="49" charset="0"/>
              </a:rPr>
              <a:t>ui</a:t>
            </a:r>
            <a:r>
              <a:rPr lang="fr-FR" sz="1100" dirty="0">
                <a:latin typeface="Courier New" panose="02070309020205020404" pitchFamily="49" charset="0"/>
                <a:cs typeface="Courier New" panose="02070309020205020404" pitchFamily="49" charset="0"/>
              </a:rPr>
              <a:t> &lt;- </a:t>
            </a:r>
            <a:r>
              <a:rPr lang="fr-FR" sz="1100" dirty="0" err="1">
                <a:latin typeface="Courier New" panose="02070309020205020404" pitchFamily="49" charset="0"/>
                <a:cs typeface="Courier New" panose="02070309020205020404" pitchFamily="49" charset="0"/>
              </a:rPr>
              <a:t>fluidPage</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titlePanel</a:t>
            </a:r>
            <a:r>
              <a:rPr lang="fr-FR" sz="1100" dirty="0">
                <a:latin typeface="Courier New" panose="02070309020205020404" pitchFamily="49" charset="0"/>
                <a:cs typeface="Courier New" panose="02070309020205020404" pitchFamily="49" charset="0"/>
              </a:rPr>
              <a:t>("Workshop - </a:t>
            </a:r>
            <a:r>
              <a:rPr lang="fr-FR" sz="1100" dirty="0" err="1">
                <a:latin typeface="Courier New" panose="02070309020205020404" pitchFamily="49" charset="0"/>
                <a:cs typeface="Courier New" panose="02070309020205020404" pitchFamily="49" charset="0"/>
              </a:rPr>
              <a:t>Example</a:t>
            </a:r>
            <a:r>
              <a:rPr lang="fr-FR" sz="1100" dirty="0">
                <a:latin typeface="Courier New" panose="02070309020205020404" pitchFamily="49" charset="0"/>
                <a:cs typeface="Courier New" panose="02070309020205020404" pitchFamily="49" charset="0"/>
              </a:rPr>
              <a:t> 1 – Basic  </a:t>
            </a:r>
            <a:r>
              <a:rPr lang="fr-FR" sz="1100" dirty="0" err="1">
                <a:latin typeface="Courier New" panose="02070309020205020404" pitchFamily="49" charset="0"/>
                <a:cs typeface="Courier New" panose="02070309020205020404" pitchFamily="49" charset="0"/>
              </a:rPr>
              <a:t>Histogram</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sidebarLayout</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sidebarPanel</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numericInput</a:t>
            </a:r>
            <a:r>
              <a:rPr lang="fr-FR" sz="1100" dirty="0">
                <a:latin typeface="Courier New" panose="02070309020205020404" pitchFamily="49" charset="0"/>
                <a:cs typeface="Courier New" panose="02070309020205020404" pitchFamily="49" charset="0"/>
              </a:rPr>
              <a:t>(</a:t>
            </a:r>
            <a:r>
              <a:rPr lang="fr-FR" sz="1100" dirty="0" err="1">
                <a:latin typeface="Courier New" panose="02070309020205020404" pitchFamily="49" charset="0"/>
                <a:cs typeface="Courier New" panose="02070309020205020404" pitchFamily="49" charset="0"/>
              </a:rPr>
              <a:t>inputId</a:t>
            </a:r>
            <a:r>
              <a:rPr lang="fr-FR" sz="1100" dirty="0">
                <a:latin typeface="Courier New" panose="02070309020205020404" pitchFamily="49" charset="0"/>
                <a:cs typeface="Courier New" panose="02070309020205020404" pitchFamily="49" charset="0"/>
              </a:rPr>
              <a:t> = "n",</a:t>
            </a:r>
          </a:p>
          <a:p>
            <a:r>
              <a:rPr lang="fr-FR" sz="1100" dirty="0">
                <a:latin typeface="Courier New" panose="02070309020205020404" pitchFamily="49" charset="0"/>
                <a:cs typeface="Courier New" panose="02070309020205020404" pitchFamily="49" charset="0"/>
              </a:rPr>
              <a:t>                   label = "</a:t>
            </a:r>
            <a:r>
              <a:rPr lang="fr-FR" sz="1100" dirty="0" err="1">
                <a:latin typeface="Courier New" panose="02070309020205020404" pitchFamily="49" charset="0"/>
                <a:cs typeface="Courier New" panose="02070309020205020404" pitchFamily="49" charset="0"/>
              </a:rPr>
              <a:t>Number</a:t>
            </a:r>
            <a:r>
              <a:rPr lang="fr-FR" sz="1100" dirty="0">
                <a:latin typeface="Courier New" panose="02070309020205020404" pitchFamily="49" charset="0"/>
                <a:cs typeface="Courier New" panose="02070309020205020404" pitchFamily="49" charset="0"/>
              </a:rPr>
              <a:t> of observations",</a:t>
            </a:r>
          </a:p>
          <a:p>
            <a:r>
              <a:rPr lang="fr-FR" sz="1100" dirty="0">
                <a:latin typeface="Courier New" panose="02070309020205020404" pitchFamily="49" charset="0"/>
                <a:cs typeface="Courier New" panose="02070309020205020404" pitchFamily="49" charset="0"/>
              </a:rPr>
              <a:t>                   value = 1000), </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numericInput</a:t>
            </a:r>
            <a:r>
              <a:rPr lang="fr-FR" sz="1100" dirty="0">
                <a:latin typeface="Courier New" panose="02070309020205020404" pitchFamily="49" charset="0"/>
                <a:cs typeface="Courier New" panose="02070309020205020404" pitchFamily="49" charset="0"/>
              </a:rPr>
              <a:t>(</a:t>
            </a:r>
            <a:r>
              <a:rPr lang="fr-FR" sz="1100" dirty="0" err="1">
                <a:latin typeface="Courier New" panose="02070309020205020404" pitchFamily="49" charset="0"/>
                <a:cs typeface="Courier New" panose="02070309020205020404" pitchFamily="49" charset="0"/>
              </a:rPr>
              <a:t>inputId</a:t>
            </a:r>
            <a:r>
              <a:rPr lang="fr-FR" sz="1100" dirty="0">
                <a:latin typeface="Courier New" panose="02070309020205020404" pitchFamily="49" charset="0"/>
                <a:cs typeface="Courier New" panose="02070309020205020404" pitchFamily="49" charset="0"/>
              </a:rPr>
              <a:t> = "</a:t>
            </a:r>
            <a:r>
              <a:rPr lang="fr-FR" sz="1100" dirty="0" err="1">
                <a:latin typeface="Courier New" panose="02070309020205020404" pitchFamily="49" charset="0"/>
                <a:cs typeface="Courier New" panose="02070309020205020404" pitchFamily="49" charset="0"/>
              </a:rPr>
              <a:t>bins</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label = "</a:t>
            </a:r>
            <a:r>
              <a:rPr lang="fr-FR" sz="1100" dirty="0" err="1">
                <a:latin typeface="Courier New" panose="02070309020205020404" pitchFamily="49" charset="0"/>
                <a:cs typeface="Courier New" panose="02070309020205020404" pitchFamily="49" charset="0"/>
              </a:rPr>
              <a:t>Number</a:t>
            </a:r>
            <a:r>
              <a:rPr lang="fr-FR" sz="1100" dirty="0">
                <a:latin typeface="Courier New" panose="02070309020205020404" pitchFamily="49" charset="0"/>
                <a:cs typeface="Courier New" panose="02070309020205020404" pitchFamily="49" charset="0"/>
              </a:rPr>
              <a:t> of </a:t>
            </a:r>
            <a:r>
              <a:rPr lang="fr-FR" sz="1100" dirty="0" err="1">
                <a:latin typeface="Courier New" panose="02070309020205020404" pitchFamily="49" charset="0"/>
                <a:cs typeface="Courier New" panose="02070309020205020404" pitchFamily="49" charset="0"/>
              </a:rPr>
              <a:t>bins</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value = 25)</a:t>
            </a:r>
          </a:p>
          <a:p>
            <a:r>
              <a:rPr lang="fr-FR" sz="1100" dirty="0">
                <a:latin typeface="Courier New" panose="02070309020205020404" pitchFamily="49" charset="0"/>
                <a:cs typeface="Courier New" panose="02070309020205020404" pitchFamily="49" charset="0"/>
              </a:rPr>
              <a:t>      ),  </a:t>
            </a:r>
          </a:p>
          <a:p>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mainPanel</a:t>
            </a:r>
            <a:r>
              <a:rPr lang="fr-FR" sz="1100" dirty="0">
                <a:solidFill>
                  <a:srgbClr val="FF0000"/>
                </a:solidFill>
                <a:latin typeface="Courier New" panose="02070309020205020404" pitchFamily="49" charset="0"/>
                <a:cs typeface="Courier New" panose="02070309020205020404" pitchFamily="49" charset="0"/>
              </a:rPr>
              <a:t>(</a:t>
            </a:r>
          </a:p>
          <a:p>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plotOutput</a:t>
            </a:r>
            <a:r>
              <a:rPr lang="fr-FR" sz="1100" dirty="0">
                <a:solidFill>
                  <a:srgbClr val="FF0000"/>
                </a:solidFill>
                <a:latin typeface="Courier New" panose="02070309020205020404" pitchFamily="49" charset="0"/>
                <a:cs typeface="Courier New" panose="02070309020205020404" pitchFamily="49" charset="0"/>
              </a:rPr>
              <a:t>("plot"), </a:t>
            </a:r>
          </a:p>
          <a:p>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textOutput</a:t>
            </a:r>
            <a:r>
              <a:rPr lang="fr-FR" sz="1100" dirty="0">
                <a:solidFill>
                  <a:srgbClr val="FF0000"/>
                </a:solidFill>
                <a:latin typeface="Courier New" panose="02070309020205020404" pitchFamily="49" charset="0"/>
                <a:cs typeface="Courier New" panose="02070309020205020404" pitchFamily="49" charset="0"/>
              </a:rPr>
              <a:t>("hello"),</a:t>
            </a:r>
          </a:p>
          <a:p>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textOutput</a:t>
            </a:r>
            <a:r>
              <a:rPr lang="fr-FR" sz="1100" dirty="0">
                <a:solidFill>
                  <a:srgbClr val="FF0000"/>
                </a:solidFill>
                <a:latin typeface="Courier New" panose="02070309020205020404" pitchFamily="49" charset="0"/>
                <a:cs typeface="Courier New" panose="02070309020205020404" pitchFamily="49" charset="0"/>
              </a:rPr>
              <a:t>("</a:t>
            </a:r>
            <a:r>
              <a:rPr lang="fr-FR" sz="1100" dirty="0" err="1">
                <a:solidFill>
                  <a:srgbClr val="FF0000"/>
                </a:solidFill>
                <a:latin typeface="Courier New" panose="02070309020205020404" pitchFamily="49" charset="0"/>
                <a:cs typeface="Courier New" panose="02070309020205020404" pitchFamily="49" charset="0"/>
              </a:rPr>
              <a:t>params</a:t>
            </a:r>
            <a:r>
              <a:rPr lang="fr-FR" sz="1100" dirty="0">
                <a:solidFill>
                  <a:srgbClr val="FF0000"/>
                </a:solidFill>
                <a:latin typeface="Courier New" panose="02070309020205020404" pitchFamily="49" charset="0"/>
                <a:cs typeface="Courier New" panose="02070309020205020404" pitchFamily="49" charset="0"/>
              </a:rPr>
              <a:t>")</a:t>
            </a:r>
          </a:p>
          <a:p>
            <a:r>
              <a:rPr lang="fr-FR" sz="1100" dirty="0">
                <a:solidFill>
                  <a:srgbClr val="FF0000"/>
                </a:solidFill>
                <a:latin typeface="Courier New" panose="02070309020205020404" pitchFamily="49" charset="0"/>
                <a:cs typeface="Courier New" panose="02070309020205020404" pitchFamily="49" charset="0"/>
              </a:rPr>
              <a:t>    )</a:t>
            </a:r>
          </a:p>
          <a:p>
            <a:r>
              <a:rPr lang="fr-FR" sz="1100" dirty="0">
                <a:latin typeface="Courier New" panose="02070309020205020404" pitchFamily="49" charset="0"/>
                <a:cs typeface="Courier New" panose="02070309020205020404" pitchFamily="49" charset="0"/>
              </a:rPr>
              <a:t>  )</a:t>
            </a:r>
          </a:p>
          <a:p>
            <a:r>
              <a:rPr lang="fr-FR" sz="1100" dirty="0">
                <a:latin typeface="Courier New" panose="02070309020205020404" pitchFamily="49" charset="0"/>
                <a:cs typeface="Courier New" panose="02070309020205020404" pitchFamily="49" charset="0"/>
              </a:rPr>
              <a:t>)</a:t>
            </a:r>
          </a:p>
        </p:txBody>
      </p:sp>
      <p:sp>
        <p:nvSpPr>
          <p:cNvPr id="5" name="Rectangle 4"/>
          <p:cNvSpPr/>
          <p:nvPr/>
        </p:nvSpPr>
        <p:spPr>
          <a:xfrm>
            <a:off x="4572000" y="1109612"/>
            <a:ext cx="4572000" cy="3647152"/>
          </a:xfrm>
          <a:prstGeom prst="rect">
            <a:avLst/>
          </a:prstGeom>
        </p:spPr>
        <p:txBody>
          <a:bodyPr>
            <a:spAutoFit/>
          </a:bodyPr>
          <a:lstStyle/>
          <a:p>
            <a:endParaRPr lang="fr-FR" sz="1100" dirty="0">
              <a:latin typeface="Courier New" panose="02070309020205020404" pitchFamily="49" charset="0"/>
              <a:cs typeface="Courier New" panose="02070309020205020404" pitchFamily="49" charset="0"/>
            </a:endParaRPr>
          </a:p>
          <a:p>
            <a:r>
              <a:rPr lang="fr-FR" sz="1100" dirty="0">
                <a:latin typeface="Courier New" panose="02070309020205020404" pitchFamily="49" charset="0"/>
                <a:cs typeface="Courier New" panose="02070309020205020404" pitchFamily="49" charset="0"/>
              </a:rPr>
              <a:t>server &lt;- </a:t>
            </a:r>
            <a:r>
              <a:rPr lang="fr-FR" sz="1100" dirty="0" err="1">
                <a:latin typeface="Courier New" panose="02070309020205020404" pitchFamily="49" charset="0"/>
                <a:cs typeface="Courier New" panose="02070309020205020404" pitchFamily="49" charset="0"/>
              </a:rPr>
              <a:t>function</a:t>
            </a:r>
            <a:r>
              <a:rPr lang="fr-FR" sz="1100" dirty="0">
                <a:latin typeface="Courier New" panose="02070309020205020404" pitchFamily="49" charset="0"/>
                <a:cs typeface="Courier New" panose="02070309020205020404" pitchFamily="49" charset="0"/>
              </a:rPr>
              <a:t>(input, output) {</a:t>
            </a:r>
          </a:p>
          <a:p>
            <a:r>
              <a:rPr lang="fr-FR" sz="1100" dirty="0">
                <a:latin typeface="Courier New" panose="02070309020205020404" pitchFamily="49" charset="0"/>
                <a:cs typeface="Courier New" panose="02070309020205020404" pitchFamily="49" charset="0"/>
              </a:rPr>
              <a:t>  data &lt;- </a:t>
            </a:r>
            <a:r>
              <a:rPr lang="fr-FR" sz="1100" dirty="0" err="1">
                <a:latin typeface="Courier New" panose="02070309020205020404" pitchFamily="49" charset="0"/>
                <a:cs typeface="Courier New" panose="02070309020205020404" pitchFamily="49" charset="0"/>
              </a:rPr>
              <a:t>reactive</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x &lt;- </a:t>
            </a:r>
            <a:r>
              <a:rPr lang="fr-FR" sz="1100" dirty="0" err="1">
                <a:latin typeface="Courier New" panose="02070309020205020404" pitchFamily="49" charset="0"/>
                <a:cs typeface="Courier New" panose="02070309020205020404" pitchFamily="49" charset="0"/>
              </a:rPr>
              <a:t>rnorm</a:t>
            </a:r>
            <a:r>
              <a:rPr lang="fr-FR" sz="1100" dirty="0">
                <a:latin typeface="Courier New" panose="02070309020205020404" pitchFamily="49" charset="0"/>
                <a:cs typeface="Courier New" panose="02070309020205020404" pitchFamily="49" charset="0"/>
              </a:rPr>
              <a:t>(</a:t>
            </a:r>
            <a:r>
              <a:rPr lang="fr-FR" sz="1100" dirty="0" err="1">
                <a:latin typeface="Courier New" panose="02070309020205020404" pitchFamily="49" charset="0"/>
                <a:cs typeface="Courier New" panose="02070309020205020404" pitchFamily="49" charset="0"/>
              </a:rPr>
              <a:t>input$n</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x })</a:t>
            </a:r>
          </a:p>
          <a:p>
            <a:r>
              <a:rPr lang="fr-FR" sz="1100" dirty="0">
                <a:latin typeface="Courier New" panose="02070309020205020404" pitchFamily="49" charset="0"/>
                <a:cs typeface="Courier New" panose="02070309020205020404" pitchFamily="49" charset="0"/>
              </a:rPr>
              <a:t>  </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output$plot</a:t>
            </a:r>
            <a:r>
              <a:rPr lang="fr-FR" sz="1100" dirty="0">
                <a:latin typeface="Courier New" panose="02070309020205020404" pitchFamily="49" charset="0"/>
                <a:cs typeface="Courier New" panose="02070309020205020404" pitchFamily="49" charset="0"/>
              </a:rPr>
              <a:t> &lt;- </a:t>
            </a:r>
            <a:r>
              <a:rPr lang="fr-FR" sz="1100" dirty="0" err="1">
                <a:latin typeface="Courier New" panose="02070309020205020404" pitchFamily="49" charset="0"/>
                <a:cs typeface="Courier New" panose="02070309020205020404" pitchFamily="49" charset="0"/>
              </a:rPr>
              <a:t>renderPlot</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hist</a:t>
            </a:r>
            <a:r>
              <a:rPr lang="fr-FR" sz="1100" dirty="0">
                <a:latin typeface="Courier New" panose="02070309020205020404" pitchFamily="49" charset="0"/>
                <a:cs typeface="Courier New" panose="02070309020205020404" pitchFamily="49" charset="0"/>
              </a:rPr>
              <a:t>(data(), </a:t>
            </a:r>
            <a:r>
              <a:rPr lang="fr-FR" sz="1100" dirty="0" err="1">
                <a:latin typeface="Courier New" panose="02070309020205020404" pitchFamily="49" charset="0"/>
                <a:cs typeface="Courier New" panose="02070309020205020404" pitchFamily="49" charset="0"/>
              </a:rPr>
              <a:t>input$bins</a:t>
            </a:r>
            <a:r>
              <a:rPr lang="fr-FR" sz="1100" dirty="0">
                <a:latin typeface="Courier New" panose="02070309020205020404" pitchFamily="49" charset="0"/>
                <a:cs typeface="Courier New" panose="02070309020205020404" pitchFamily="49" charset="0"/>
              </a:rPr>
              <a:t>, main = "",  </a:t>
            </a:r>
            <a:r>
              <a:rPr lang="fr-FR" sz="1100" dirty="0" err="1">
                <a:latin typeface="Courier New" panose="02070309020205020404" pitchFamily="49" charset="0"/>
                <a:cs typeface="Courier New" panose="02070309020205020404" pitchFamily="49" charset="0"/>
              </a:rPr>
              <a:t>xlab</a:t>
            </a:r>
            <a:r>
              <a:rPr lang="fr-FR" sz="1100" dirty="0">
                <a:latin typeface="Courier New" panose="02070309020205020404" pitchFamily="49" charset="0"/>
                <a:cs typeface="Courier New" panose="02070309020205020404" pitchFamily="49" charset="0"/>
              </a:rPr>
              <a:t> = "x")</a:t>
            </a:r>
          </a:p>
          <a:p>
            <a:r>
              <a:rPr lang="fr-FR" sz="1100" dirty="0">
                <a:latin typeface="Courier New" panose="02070309020205020404" pitchFamily="49" charset="0"/>
                <a:cs typeface="Courier New" panose="02070309020205020404" pitchFamily="49" charset="0"/>
              </a:rPr>
              <a:t>  })</a:t>
            </a:r>
          </a:p>
          <a:p>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output$hello</a:t>
            </a:r>
            <a:r>
              <a:rPr lang="fr-FR" sz="1100" dirty="0">
                <a:solidFill>
                  <a:srgbClr val="FF0000"/>
                </a:solidFill>
                <a:latin typeface="Courier New" panose="02070309020205020404" pitchFamily="49" charset="0"/>
                <a:cs typeface="Courier New" panose="02070309020205020404" pitchFamily="49" charset="0"/>
              </a:rPr>
              <a:t> &lt;- </a:t>
            </a:r>
            <a:r>
              <a:rPr lang="fr-FR" sz="1100" dirty="0" err="1">
                <a:solidFill>
                  <a:srgbClr val="FF0000"/>
                </a:solidFill>
                <a:latin typeface="Courier New" panose="02070309020205020404" pitchFamily="49" charset="0"/>
                <a:cs typeface="Courier New" panose="02070309020205020404" pitchFamily="49" charset="0"/>
              </a:rPr>
              <a:t>renderText</a:t>
            </a:r>
            <a:r>
              <a:rPr lang="fr-FR" sz="1100" dirty="0">
                <a:solidFill>
                  <a:srgbClr val="FF0000"/>
                </a:solidFill>
                <a:latin typeface="Courier New" panose="02070309020205020404" pitchFamily="49" charset="0"/>
                <a:cs typeface="Courier New" panose="02070309020205020404" pitchFamily="49" charset="0"/>
              </a:rPr>
              <a:t>({</a:t>
            </a:r>
          </a:p>
          <a:p>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Random</a:t>
            </a:r>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histogram</a:t>
            </a:r>
            <a:r>
              <a:rPr lang="fr-FR" sz="1100" dirty="0">
                <a:solidFill>
                  <a:srgbClr val="FF0000"/>
                </a:solidFill>
                <a:latin typeface="Courier New" panose="02070309020205020404" pitchFamily="49" charset="0"/>
                <a:cs typeface="Courier New" panose="02070309020205020404" pitchFamily="49" charset="0"/>
              </a:rPr>
              <a:t>"</a:t>
            </a:r>
          </a:p>
          <a:p>
            <a:r>
              <a:rPr lang="fr-FR" sz="1100" dirty="0">
                <a:solidFill>
                  <a:srgbClr val="FF0000"/>
                </a:solidFill>
                <a:latin typeface="Courier New" panose="02070309020205020404" pitchFamily="49" charset="0"/>
                <a:cs typeface="Courier New" panose="02070309020205020404" pitchFamily="49" charset="0"/>
              </a:rPr>
              <a:t>  })</a:t>
            </a:r>
          </a:p>
          <a:p>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output$params</a:t>
            </a:r>
            <a:r>
              <a:rPr lang="fr-FR" sz="1100" dirty="0">
                <a:solidFill>
                  <a:srgbClr val="FF0000"/>
                </a:solidFill>
                <a:latin typeface="Courier New" panose="02070309020205020404" pitchFamily="49" charset="0"/>
                <a:cs typeface="Courier New" panose="02070309020205020404" pitchFamily="49" charset="0"/>
              </a:rPr>
              <a:t> &lt;- </a:t>
            </a:r>
            <a:r>
              <a:rPr lang="fr-FR" sz="1100" dirty="0" err="1">
                <a:solidFill>
                  <a:srgbClr val="FF0000"/>
                </a:solidFill>
                <a:latin typeface="Courier New" panose="02070309020205020404" pitchFamily="49" charset="0"/>
                <a:cs typeface="Courier New" panose="02070309020205020404" pitchFamily="49" charset="0"/>
              </a:rPr>
              <a:t>renderText</a:t>
            </a:r>
            <a:r>
              <a:rPr lang="fr-FR" sz="1100" dirty="0">
                <a:solidFill>
                  <a:srgbClr val="FF0000"/>
                </a:solidFill>
                <a:latin typeface="Courier New" panose="02070309020205020404" pitchFamily="49" charset="0"/>
                <a:cs typeface="Courier New" panose="02070309020205020404" pitchFamily="49" charset="0"/>
              </a:rPr>
              <a:t>({</a:t>
            </a:r>
          </a:p>
          <a:p>
            <a:r>
              <a:rPr lang="fr-FR" sz="1100" dirty="0">
                <a:solidFill>
                  <a:srgbClr val="FF0000"/>
                </a:solidFill>
                <a:latin typeface="Courier New" panose="02070309020205020404" pitchFamily="49" charset="0"/>
                <a:cs typeface="Courier New" panose="02070309020205020404" pitchFamily="49" charset="0"/>
              </a:rPr>
              <a:t>    paste0("</a:t>
            </a:r>
            <a:r>
              <a:rPr lang="fr-FR" sz="1100" dirty="0" err="1">
                <a:solidFill>
                  <a:srgbClr val="FF0000"/>
                </a:solidFill>
                <a:latin typeface="Courier New" panose="02070309020205020404" pitchFamily="49" charset="0"/>
                <a:cs typeface="Courier New" panose="02070309020205020404" pitchFamily="49" charset="0"/>
              </a:rPr>
              <a:t>Parameters</a:t>
            </a:r>
            <a:r>
              <a:rPr lang="fr-FR" sz="1100" dirty="0">
                <a:solidFill>
                  <a:srgbClr val="FF0000"/>
                </a:solidFill>
                <a:latin typeface="Courier New" panose="02070309020205020404" pitchFamily="49" charset="0"/>
                <a:cs typeface="Courier New" panose="02070309020205020404" pitchFamily="49" charset="0"/>
              </a:rPr>
              <a:t>: ",</a:t>
            </a:r>
          </a:p>
          <a:p>
            <a:r>
              <a:rPr lang="fr-FR" sz="1100" dirty="0">
                <a:solidFill>
                  <a:srgbClr val="FF0000"/>
                </a:solidFill>
                <a:latin typeface="Courier New" panose="02070309020205020404" pitchFamily="49" charset="0"/>
                <a:cs typeface="Courier New" panose="02070309020205020404" pitchFamily="49" charset="0"/>
              </a:rPr>
              <a:t>           " n = ", </a:t>
            </a:r>
            <a:r>
              <a:rPr lang="fr-FR" sz="1100" dirty="0" err="1">
                <a:solidFill>
                  <a:srgbClr val="FF0000"/>
                </a:solidFill>
                <a:latin typeface="Courier New" panose="02070309020205020404" pitchFamily="49" charset="0"/>
                <a:cs typeface="Courier New" panose="02070309020205020404" pitchFamily="49" charset="0"/>
              </a:rPr>
              <a:t>input$n</a:t>
            </a:r>
            <a:r>
              <a:rPr lang="fr-FR" sz="1100" dirty="0">
                <a:solidFill>
                  <a:srgbClr val="FF0000"/>
                </a:solidFill>
                <a:latin typeface="Courier New" panose="02070309020205020404" pitchFamily="49" charset="0"/>
                <a:cs typeface="Courier New" panose="02070309020205020404" pitchFamily="49" charset="0"/>
              </a:rPr>
              <a:t>, "; </a:t>
            </a:r>
            <a:r>
              <a:rPr lang="fr-FR" sz="1100" dirty="0" err="1">
                <a:solidFill>
                  <a:srgbClr val="FF0000"/>
                </a:solidFill>
                <a:latin typeface="Courier New" panose="02070309020205020404" pitchFamily="49" charset="0"/>
                <a:cs typeface="Courier New" panose="02070309020205020404" pitchFamily="49" charset="0"/>
              </a:rPr>
              <a:t>bins</a:t>
            </a:r>
            <a:r>
              <a:rPr lang="fr-FR" sz="1100" dirty="0">
                <a:solidFill>
                  <a:srgbClr val="FF0000"/>
                </a:solidFill>
                <a:latin typeface="Courier New" panose="02070309020205020404" pitchFamily="49" charset="0"/>
                <a:cs typeface="Courier New" panose="02070309020205020404" pitchFamily="49" charset="0"/>
              </a:rPr>
              <a:t> = ", </a:t>
            </a:r>
            <a:r>
              <a:rPr lang="fr-FR" sz="1100" dirty="0" err="1">
                <a:solidFill>
                  <a:srgbClr val="FF0000"/>
                </a:solidFill>
                <a:latin typeface="Courier New" panose="02070309020205020404" pitchFamily="49" charset="0"/>
                <a:cs typeface="Courier New" panose="02070309020205020404" pitchFamily="49" charset="0"/>
              </a:rPr>
              <a:t>input$bins</a:t>
            </a:r>
            <a:r>
              <a:rPr lang="fr-FR" sz="1100" dirty="0">
                <a:solidFill>
                  <a:srgbClr val="FF0000"/>
                </a:solidFill>
                <a:latin typeface="Courier New" panose="02070309020205020404" pitchFamily="49" charset="0"/>
                <a:cs typeface="Courier New" panose="02070309020205020404" pitchFamily="49" charset="0"/>
              </a:rPr>
              <a:t>) </a:t>
            </a:r>
          </a:p>
          <a:p>
            <a:r>
              <a:rPr lang="fr-FR" sz="1100" dirty="0">
                <a:solidFill>
                  <a:srgbClr val="FF0000"/>
                </a:solidFill>
                <a:latin typeface="Courier New" panose="02070309020205020404" pitchFamily="49" charset="0"/>
                <a:cs typeface="Courier New" panose="02070309020205020404" pitchFamily="49" charset="0"/>
              </a:rPr>
              <a:t>  })</a:t>
            </a:r>
          </a:p>
          <a:p>
            <a:r>
              <a:rPr lang="fr-FR" sz="1100" dirty="0">
                <a:latin typeface="Courier New" panose="02070309020205020404" pitchFamily="49" charset="0"/>
                <a:cs typeface="Courier New" panose="02070309020205020404" pitchFamily="49" charset="0"/>
              </a:rPr>
              <a:t>}</a:t>
            </a:r>
          </a:p>
          <a:p>
            <a:endParaRPr lang="fr-FR" sz="1100" dirty="0">
              <a:latin typeface="Courier New" panose="02070309020205020404" pitchFamily="49" charset="0"/>
              <a:cs typeface="Courier New" panose="02070309020205020404" pitchFamily="49" charset="0"/>
            </a:endParaRPr>
          </a:p>
          <a:p>
            <a:r>
              <a:rPr lang="fr-FR" sz="1100" dirty="0" err="1">
                <a:latin typeface="Courier New" panose="02070309020205020404" pitchFamily="49" charset="0"/>
                <a:cs typeface="Courier New" panose="02070309020205020404" pitchFamily="49" charset="0"/>
              </a:rPr>
              <a:t>shinyApp</a:t>
            </a:r>
            <a:r>
              <a:rPr lang="fr-FR" sz="1100" dirty="0">
                <a:latin typeface="Courier New" panose="02070309020205020404" pitchFamily="49" charset="0"/>
                <a:cs typeface="Courier New" panose="02070309020205020404" pitchFamily="49" charset="0"/>
              </a:rPr>
              <a:t>(</a:t>
            </a:r>
            <a:r>
              <a:rPr lang="fr-FR" sz="1100" dirty="0" err="1">
                <a:latin typeface="Courier New" panose="02070309020205020404" pitchFamily="49" charset="0"/>
                <a:cs typeface="Courier New" panose="02070309020205020404" pitchFamily="49" charset="0"/>
              </a:rPr>
              <a:t>ui</a:t>
            </a:r>
            <a:r>
              <a:rPr lang="fr-FR" sz="1100" dirty="0">
                <a:latin typeface="Courier New" panose="02070309020205020404" pitchFamily="49" charset="0"/>
                <a:cs typeface="Courier New" panose="02070309020205020404" pitchFamily="49" charset="0"/>
              </a:rPr>
              <a:t> = </a:t>
            </a:r>
            <a:r>
              <a:rPr lang="fr-FR" sz="1100" dirty="0" err="1">
                <a:latin typeface="Courier New" panose="02070309020205020404" pitchFamily="49" charset="0"/>
                <a:cs typeface="Courier New" panose="02070309020205020404" pitchFamily="49" charset="0"/>
              </a:rPr>
              <a:t>ui</a:t>
            </a:r>
            <a:r>
              <a:rPr lang="fr-FR" sz="1100" dirty="0">
                <a:latin typeface="Courier New" panose="02070309020205020404" pitchFamily="49" charset="0"/>
                <a:cs typeface="Courier New" panose="02070309020205020404" pitchFamily="49" charset="0"/>
              </a:rPr>
              <a:t>, server = server)</a:t>
            </a:r>
          </a:p>
          <a:p>
            <a:endParaRPr lang="fr-FR" sz="11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975742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#4 – </a:t>
            </a:r>
            <a:r>
              <a:rPr lang="fr-FR" sz="2800" b="1" dirty="0" err="1"/>
              <a:t>Choose</a:t>
            </a:r>
            <a:r>
              <a:rPr lang="fr-FR" sz="2800" b="1" dirty="0"/>
              <a:t> </a:t>
            </a:r>
            <a:r>
              <a:rPr lang="fr-FR" sz="2800" b="1" dirty="0" err="1"/>
              <a:t>mean</a:t>
            </a:r>
            <a:r>
              <a:rPr lang="fr-FR" sz="2800" b="1" dirty="0"/>
              <a:t> and standard </a:t>
            </a:r>
            <a:r>
              <a:rPr lang="fr-FR" sz="2800" b="1" dirty="0" err="1" smtClean="0"/>
              <a:t>deviation</a:t>
            </a:r>
            <a:endParaRPr lang="fr-FR" sz="2800" b="1" dirty="0" smtClean="0"/>
          </a:p>
          <a:p>
            <a:pPr marL="127000" indent="0" algn="ctr">
              <a:buNone/>
            </a:pPr>
            <a:r>
              <a:rPr lang="en-US" sz="2800" dirty="0"/>
              <a:t>Change the application so </a:t>
            </a:r>
            <a:r>
              <a:rPr lang="en-US" sz="2800" dirty="0" smtClean="0"/>
              <a:t>that</a:t>
            </a:r>
          </a:p>
          <a:p>
            <a:pPr marL="127000" indent="0" algn="ctr">
              <a:buNone/>
            </a:pPr>
            <a:endParaRPr lang="en-US" sz="2800" dirty="0"/>
          </a:p>
          <a:p>
            <a:pPr algn="ctr"/>
            <a:r>
              <a:rPr lang="en-US" sz="2800" dirty="0" smtClean="0"/>
              <a:t>The </a:t>
            </a:r>
            <a:r>
              <a:rPr lang="en-US" sz="2800" dirty="0"/>
              <a:t>user can enter different values for the mean and standard deviation.</a:t>
            </a:r>
          </a:p>
          <a:p>
            <a:pPr algn="ctr"/>
            <a:r>
              <a:rPr lang="en-US" sz="2800" dirty="0" smtClean="0"/>
              <a:t>The </a:t>
            </a:r>
            <a:r>
              <a:rPr lang="en-US" sz="2800" dirty="0"/>
              <a:t>mean and standard deviation are shown in the </a:t>
            </a:r>
            <a:r>
              <a:rPr lang="en-US" sz="2800" dirty="0" err="1"/>
              <a:t>mainPanel</a:t>
            </a:r>
            <a:r>
              <a:rPr lang="en-US" sz="2800" dirty="0"/>
              <a:t>.</a:t>
            </a:r>
          </a:p>
          <a:p>
            <a:pPr algn="ctr"/>
            <a:r>
              <a:rPr lang="en-US" sz="2800" dirty="0" smtClean="0"/>
              <a:t>The </a:t>
            </a:r>
            <a:r>
              <a:rPr lang="en-US" sz="2800" dirty="0"/>
              <a:t>user can enter a title for the histogram.</a:t>
            </a:r>
            <a:r>
              <a:rPr lang="fr-FR" sz="2800" dirty="0" smtClean="0"/>
              <a:t> </a:t>
            </a:r>
            <a:endParaRPr lang="fr-FR" sz="2800" dirty="0"/>
          </a:p>
        </p:txBody>
      </p:sp>
    </p:spTree>
    <p:extLst>
      <p:ext uri="{BB962C8B-B14F-4D97-AF65-F5344CB8AC3E}">
        <p14:creationId xmlns:p14="http://schemas.microsoft.com/office/powerpoint/2010/main" val="23564830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#4 : </a:t>
            </a:r>
            <a:r>
              <a:rPr lang="en-US" dirty="0"/>
              <a:t>Choose mean and standard deviation</a:t>
            </a:r>
          </a:p>
        </p:txBody>
      </p:sp>
      <p:sp>
        <p:nvSpPr>
          <p:cNvPr id="4" name="Rectangle 3"/>
          <p:cNvSpPr/>
          <p:nvPr/>
        </p:nvSpPr>
        <p:spPr>
          <a:xfrm>
            <a:off x="0" y="336985"/>
            <a:ext cx="4572000" cy="4708981"/>
          </a:xfrm>
          <a:prstGeom prst="rect">
            <a:avLst/>
          </a:prstGeom>
        </p:spPr>
        <p:txBody>
          <a:bodyPr>
            <a:spAutoFit/>
          </a:bodyPr>
          <a:lstStyle/>
          <a:p>
            <a:r>
              <a:rPr lang="fr-FR" sz="1000" dirty="0" err="1">
                <a:latin typeface="Courier New" panose="02070309020205020404" pitchFamily="49" charset="0"/>
                <a:cs typeface="Courier New" panose="02070309020205020404" pitchFamily="49" charset="0"/>
              </a:rPr>
              <a:t>ui</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fluidPage</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titlePanel</a:t>
            </a:r>
            <a:r>
              <a:rPr lang="fr-FR" sz="1000" dirty="0">
                <a:latin typeface="Courier New" panose="02070309020205020404" pitchFamily="49" charset="0"/>
                <a:cs typeface="Courier New" panose="02070309020205020404" pitchFamily="49" charset="0"/>
              </a:rPr>
              <a:t>("Workshop - </a:t>
            </a:r>
            <a:r>
              <a:rPr lang="fr-FR" sz="1000" dirty="0" err="1">
                <a:latin typeface="Courier New" panose="02070309020205020404" pitchFamily="49" charset="0"/>
                <a:cs typeface="Courier New" panose="02070309020205020404" pitchFamily="49" charset="0"/>
              </a:rPr>
              <a:t>Example</a:t>
            </a:r>
            <a:r>
              <a:rPr lang="fr-FR" sz="1000" dirty="0">
                <a:latin typeface="Courier New" panose="02070309020205020404" pitchFamily="49" charset="0"/>
                <a:cs typeface="Courier New" panose="02070309020205020404" pitchFamily="49" charset="0"/>
              </a:rPr>
              <a:t> 1 – Basic  </a:t>
            </a:r>
            <a:r>
              <a:rPr lang="fr-FR" sz="1000" dirty="0" err="1">
                <a:latin typeface="Courier New" panose="02070309020205020404" pitchFamily="49" charset="0"/>
                <a:cs typeface="Courier New" panose="02070309020205020404" pitchFamily="49" charset="0"/>
              </a:rPr>
              <a:t>Histogram</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sidebarLayout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sidebarPanel</a:t>
            </a:r>
            <a:r>
              <a:rPr lang="fr-FR" sz="1000" dirty="0">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sidebarPanel</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textInput</a:t>
            </a:r>
            <a:r>
              <a:rPr lang="fr-FR" sz="1000" dirty="0">
                <a:solidFill>
                  <a:srgbClr val="FF0000"/>
                </a:solidFill>
                <a:latin typeface="Courier New" panose="02070309020205020404" pitchFamily="49" charset="0"/>
                <a:cs typeface="Courier New" panose="02070309020205020404" pitchFamily="49" charset="0"/>
              </a:rPr>
              <a:t>(</a:t>
            </a:r>
            <a:r>
              <a:rPr lang="fr-FR" sz="1000" dirty="0" err="1">
                <a:solidFill>
                  <a:srgbClr val="FF0000"/>
                </a:solidFill>
                <a:latin typeface="Courier New" panose="02070309020205020404" pitchFamily="49" charset="0"/>
                <a:cs typeface="Courier New" panose="02070309020205020404" pitchFamily="49" charset="0"/>
              </a:rPr>
              <a:t>inputId</a:t>
            </a:r>
            <a:r>
              <a:rPr lang="fr-FR" sz="1000" dirty="0">
                <a:solidFill>
                  <a:srgbClr val="FF0000"/>
                </a:solidFill>
                <a:latin typeface="Courier New" panose="02070309020205020404" pitchFamily="49" charset="0"/>
                <a:cs typeface="Courier New" panose="02070309020205020404" pitchFamily="49" charset="0"/>
              </a:rPr>
              <a:t> = "main", label = "Plot </a:t>
            </a:r>
            <a:r>
              <a:rPr lang="fr-FR" sz="1000" dirty="0" err="1">
                <a:solidFill>
                  <a:srgbClr val="FF0000"/>
                </a:solidFill>
                <a:latin typeface="Courier New" panose="02070309020205020404" pitchFamily="49" charset="0"/>
                <a:cs typeface="Courier New" panose="02070309020205020404" pitchFamily="49" charset="0"/>
              </a:rPr>
              <a:t>title</a:t>
            </a:r>
            <a:r>
              <a:rPr lang="fr-FR" sz="1000" dirty="0">
                <a:solidFill>
                  <a:srgbClr val="FF0000"/>
                </a:solidFill>
                <a:latin typeface="Courier New" panose="02070309020205020404" pitchFamily="49" charset="0"/>
                <a:cs typeface="Courier New" panose="02070309020205020404" pitchFamily="49" charset="0"/>
              </a:rPr>
              <a:t>", value = "</a:t>
            </a:r>
            <a:r>
              <a:rPr lang="fr-FR" sz="1000" dirty="0" err="1">
                <a:solidFill>
                  <a:srgbClr val="FF0000"/>
                </a:solidFill>
                <a:latin typeface="Courier New" panose="02070309020205020404" pitchFamily="49" charset="0"/>
                <a:cs typeface="Courier New" panose="02070309020205020404" pitchFamily="49" charset="0"/>
              </a:rPr>
              <a:t>Random</a:t>
            </a:r>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sampling</a:t>
            </a:r>
            <a:r>
              <a:rPr lang="fr-FR" sz="1000" dirty="0">
                <a:solidFill>
                  <a:srgbClr val="FF0000"/>
                </a:solidFill>
                <a:latin typeface="Courier New" panose="02070309020205020404" pitchFamily="49" charset="0"/>
                <a:cs typeface="Courier New" panose="02070309020205020404" pitchFamily="49" charset="0"/>
              </a:rPr>
              <a:t> distribution"),</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numericInput</a:t>
            </a:r>
            <a:r>
              <a:rPr lang="fr-FR" sz="1000" dirty="0">
                <a:solidFill>
                  <a:srgbClr val="FF0000"/>
                </a:solidFill>
                <a:latin typeface="Courier New" panose="02070309020205020404" pitchFamily="49" charset="0"/>
                <a:cs typeface="Courier New" panose="02070309020205020404" pitchFamily="49" charset="0"/>
              </a:rPr>
              <a:t>(</a:t>
            </a:r>
            <a:r>
              <a:rPr lang="fr-FR" sz="1000" dirty="0" err="1">
                <a:solidFill>
                  <a:srgbClr val="FF0000"/>
                </a:solidFill>
                <a:latin typeface="Courier New" panose="02070309020205020404" pitchFamily="49" charset="0"/>
                <a:cs typeface="Courier New" panose="02070309020205020404" pitchFamily="49" charset="0"/>
              </a:rPr>
              <a:t>inputId</a:t>
            </a:r>
            <a:r>
              <a:rPr lang="fr-FR" sz="1000" dirty="0">
                <a:solidFill>
                  <a:srgbClr val="FF0000"/>
                </a:solidFill>
                <a:latin typeface="Courier New" panose="02070309020205020404" pitchFamily="49" charset="0"/>
                <a:cs typeface="Courier New" panose="02070309020205020404" pitchFamily="49" charset="0"/>
              </a:rPr>
              <a:t> = "</a:t>
            </a:r>
            <a:r>
              <a:rPr lang="fr-FR" sz="1000" dirty="0" err="1">
                <a:solidFill>
                  <a:srgbClr val="FF0000"/>
                </a:solidFill>
                <a:latin typeface="Courier New" panose="02070309020205020404" pitchFamily="49" charset="0"/>
                <a:cs typeface="Courier New" panose="02070309020205020404" pitchFamily="49" charset="0"/>
              </a:rPr>
              <a:t>mean</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label = "</a:t>
            </a:r>
            <a:r>
              <a:rPr lang="fr-FR" sz="1000" dirty="0" err="1">
                <a:solidFill>
                  <a:srgbClr val="FF0000"/>
                </a:solidFill>
                <a:latin typeface="Courier New" panose="02070309020205020404" pitchFamily="49" charset="0"/>
                <a:cs typeface="Courier New" panose="02070309020205020404" pitchFamily="49" charset="0"/>
              </a:rPr>
              <a:t>Mean</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value = 5), </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numericInput</a:t>
            </a:r>
            <a:r>
              <a:rPr lang="fr-FR" sz="1000" dirty="0">
                <a:solidFill>
                  <a:srgbClr val="FF0000"/>
                </a:solidFill>
                <a:latin typeface="Courier New" panose="02070309020205020404" pitchFamily="49" charset="0"/>
                <a:cs typeface="Courier New" panose="02070309020205020404" pitchFamily="49" charset="0"/>
              </a:rPr>
              <a:t>(</a:t>
            </a:r>
            <a:r>
              <a:rPr lang="fr-FR" sz="1000" dirty="0" err="1">
                <a:solidFill>
                  <a:srgbClr val="FF0000"/>
                </a:solidFill>
                <a:latin typeface="Courier New" panose="02070309020205020404" pitchFamily="49" charset="0"/>
                <a:cs typeface="Courier New" panose="02070309020205020404" pitchFamily="49" charset="0"/>
              </a:rPr>
              <a:t>inputId</a:t>
            </a:r>
            <a:r>
              <a:rPr lang="fr-FR" sz="1000" dirty="0">
                <a:solidFill>
                  <a:srgbClr val="FF0000"/>
                </a:solidFill>
                <a:latin typeface="Courier New" panose="02070309020205020404" pitchFamily="49" charset="0"/>
                <a:cs typeface="Courier New" panose="02070309020205020404" pitchFamily="49" charset="0"/>
              </a:rPr>
              <a:t> = "</a:t>
            </a:r>
            <a:r>
              <a:rPr lang="fr-FR" sz="1000" dirty="0" err="1">
                <a:solidFill>
                  <a:srgbClr val="FF0000"/>
                </a:solidFill>
                <a:latin typeface="Courier New" panose="02070309020205020404" pitchFamily="49" charset="0"/>
                <a:cs typeface="Courier New" panose="02070309020205020404" pitchFamily="49" charset="0"/>
              </a:rPr>
              <a:t>sd</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label = "Standard </a:t>
            </a:r>
            <a:r>
              <a:rPr lang="fr-FR" sz="1000" dirty="0" err="1">
                <a:solidFill>
                  <a:srgbClr val="FF0000"/>
                </a:solidFill>
                <a:latin typeface="Courier New" panose="02070309020205020404" pitchFamily="49" charset="0"/>
                <a:cs typeface="Courier New" panose="02070309020205020404" pitchFamily="49" charset="0"/>
              </a:rPr>
              <a:t>deviation</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value = 2)</a:t>
            </a:r>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numericInput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inputId</a:t>
            </a:r>
            <a:r>
              <a:rPr lang="fr-FR" sz="1000" dirty="0">
                <a:latin typeface="Courier New" panose="02070309020205020404" pitchFamily="49" charset="0"/>
                <a:cs typeface="Courier New" panose="02070309020205020404" pitchFamily="49" charset="0"/>
              </a:rPr>
              <a:t> = "n",</a:t>
            </a:r>
          </a:p>
          <a:p>
            <a:r>
              <a:rPr lang="fr-FR" sz="1000" dirty="0">
                <a:latin typeface="Courier New" panose="02070309020205020404" pitchFamily="49" charset="0"/>
                <a:cs typeface="Courier New" panose="02070309020205020404" pitchFamily="49" charset="0"/>
              </a:rPr>
              <a:t>                   label = "</a:t>
            </a:r>
            <a:r>
              <a:rPr lang="fr-FR" sz="1000" dirty="0" err="1">
                <a:latin typeface="Courier New" panose="02070309020205020404" pitchFamily="49" charset="0"/>
                <a:cs typeface="Courier New" panose="02070309020205020404" pitchFamily="49" charset="0"/>
              </a:rPr>
              <a:t>Number</a:t>
            </a:r>
            <a:r>
              <a:rPr lang="fr-FR" sz="1000" dirty="0">
                <a:latin typeface="Courier New" panose="02070309020205020404" pitchFamily="49" charset="0"/>
                <a:cs typeface="Courier New" panose="02070309020205020404" pitchFamily="49" charset="0"/>
              </a:rPr>
              <a:t> of observations",</a:t>
            </a:r>
          </a:p>
          <a:p>
            <a:r>
              <a:rPr lang="fr-FR" sz="1000" dirty="0">
                <a:latin typeface="Courier New" panose="02070309020205020404" pitchFamily="49" charset="0"/>
                <a:cs typeface="Courier New" panose="02070309020205020404" pitchFamily="49" charset="0"/>
              </a:rPr>
              <a:t>                   value = 1000),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numericInput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inputId</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bins</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label = "</a:t>
            </a:r>
            <a:r>
              <a:rPr lang="fr-FR" sz="1000" dirty="0" err="1">
                <a:latin typeface="Courier New" panose="02070309020205020404" pitchFamily="49" charset="0"/>
                <a:cs typeface="Courier New" panose="02070309020205020404" pitchFamily="49" charset="0"/>
              </a:rPr>
              <a:t>Number</a:t>
            </a:r>
            <a:r>
              <a:rPr lang="fr-FR" sz="1000" dirty="0">
                <a:latin typeface="Courier New" panose="02070309020205020404" pitchFamily="49" charset="0"/>
                <a:cs typeface="Courier New" panose="02070309020205020404" pitchFamily="49" charset="0"/>
              </a:rPr>
              <a:t> of </a:t>
            </a:r>
            <a:r>
              <a:rPr lang="fr-FR" sz="1000" dirty="0" err="1">
                <a:latin typeface="Courier New" panose="02070309020205020404" pitchFamily="49" charset="0"/>
                <a:cs typeface="Courier New" panose="02070309020205020404" pitchFamily="49" charset="0"/>
              </a:rPr>
              <a:t>bins</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value = 25)</a:t>
            </a:r>
          </a:p>
          <a:p>
            <a:r>
              <a:rPr lang="fr-FR" sz="1000" dirty="0">
                <a:latin typeface="Courier New" panose="02070309020205020404" pitchFamily="49" charset="0"/>
                <a:cs typeface="Courier New" panose="02070309020205020404" pitchFamily="49" charset="0"/>
              </a:rPr>
              <a:t>      ),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mainPanel</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plotOutput</a:t>
            </a:r>
            <a:r>
              <a:rPr lang="fr-FR" sz="1000" dirty="0">
                <a:latin typeface="Courier New" panose="02070309020205020404" pitchFamily="49" charset="0"/>
                <a:cs typeface="Courier New" panose="02070309020205020404" pitchFamily="49" charset="0"/>
              </a:rPr>
              <a:t>("plot"),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textOutput</a:t>
            </a:r>
            <a:r>
              <a:rPr lang="fr-FR" sz="1000" dirty="0">
                <a:latin typeface="Courier New" panose="02070309020205020404" pitchFamily="49" charset="0"/>
                <a:cs typeface="Courier New" panose="02070309020205020404" pitchFamily="49" charset="0"/>
              </a:rPr>
              <a:t>("hello"),</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textOutput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params</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textOutput</a:t>
            </a:r>
            <a:r>
              <a:rPr lang="fr-FR" sz="1000" dirty="0">
                <a:solidFill>
                  <a:srgbClr val="FF0000"/>
                </a:solidFill>
                <a:latin typeface="Courier New" panose="02070309020205020404" pitchFamily="49" charset="0"/>
                <a:cs typeface="Courier New" panose="02070309020205020404" pitchFamily="49" charset="0"/>
              </a:rPr>
              <a:t>("</a:t>
            </a:r>
            <a:r>
              <a:rPr lang="fr-FR" sz="1000" dirty="0" err="1">
                <a:solidFill>
                  <a:srgbClr val="FF0000"/>
                </a:solidFill>
                <a:latin typeface="Courier New" panose="02070309020205020404" pitchFamily="49" charset="0"/>
                <a:cs typeface="Courier New" panose="02070309020205020404" pitchFamily="49" charset="0"/>
              </a:rPr>
              <a:t>mean</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textOutput</a:t>
            </a:r>
            <a:r>
              <a:rPr lang="fr-FR" sz="1000" dirty="0">
                <a:solidFill>
                  <a:srgbClr val="FF0000"/>
                </a:solidFill>
                <a:latin typeface="Courier New" panose="02070309020205020404" pitchFamily="49" charset="0"/>
                <a:cs typeface="Courier New" panose="02070309020205020404" pitchFamily="49" charset="0"/>
              </a:rPr>
              <a:t>("</a:t>
            </a:r>
            <a:r>
              <a:rPr lang="fr-FR" sz="1000" dirty="0" err="1">
                <a:solidFill>
                  <a:srgbClr val="FF0000"/>
                </a:solidFill>
                <a:latin typeface="Courier New" panose="02070309020205020404" pitchFamily="49" charset="0"/>
                <a:cs typeface="Courier New" panose="02070309020205020404" pitchFamily="49" charset="0"/>
              </a:rPr>
              <a:t>sd</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a:t>
            </a:r>
          </a:p>
          <a:p>
            <a:endParaRPr lang="fr-FR" sz="1000" dirty="0">
              <a:latin typeface="Courier New" panose="02070309020205020404" pitchFamily="49" charset="0"/>
              <a:cs typeface="Courier New" panose="02070309020205020404" pitchFamily="49" charset="0"/>
            </a:endParaRPr>
          </a:p>
        </p:txBody>
      </p:sp>
      <p:sp>
        <p:nvSpPr>
          <p:cNvPr id="5" name="Rectangle 4"/>
          <p:cNvSpPr/>
          <p:nvPr/>
        </p:nvSpPr>
        <p:spPr>
          <a:xfrm>
            <a:off x="4572000" y="336985"/>
            <a:ext cx="4572000" cy="4555093"/>
          </a:xfrm>
          <a:prstGeom prst="rect">
            <a:avLst/>
          </a:prstGeom>
        </p:spPr>
        <p:txBody>
          <a:bodyPr>
            <a:spAutoFit/>
          </a:bodyPr>
          <a:lstStyle/>
          <a:p>
            <a:endParaRPr lang="fr-FR" sz="1000" dirty="0">
              <a:latin typeface="Courier New" panose="02070309020205020404" pitchFamily="49" charset="0"/>
              <a:cs typeface="Courier New" panose="02070309020205020404" pitchFamily="49" charset="0"/>
            </a:endParaRPr>
          </a:p>
          <a:p>
            <a:r>
              <a:rPr lang="fr-FR" sz="1000" dirty="0">
                <a:latin typeface="Courier New" panose="02070309020205020404" pitchFamily="49" charset="0"/>
                <a:cs typeface="Courier New" panose="02070309020205020404" pitchFamily="49" charset="0"/>
              </a:rPr>
              <a:t>server &lt;- </a:t>
            </a:r>
            <a:r>
              <a:rPr lang="fr-FR" sz="1000" dirty="0" err="1">
                <a:latin typeface="Courier New" panose="02070309020205020404" pitchFamily="49" charset="0"/>
                <a:cs typeface="Courier New" panose="02070309020205020404" pitchFamily="49" charset="0"/>
              </a:rPr>
              <a:t>function</a:t>
            </a:r>
            <a:r>
              <a:rPr lang="fr-FR" sz="1000" dirty="0">
                <a:latin typeface="Courier New" panose="02070309020205020404" pitchFamily="49" charset="0"/>
                <a:cs typeface="Courier New" panose="02070309020205020404" pitchFamily="49" charset="0"/>
              </a:rPr>
              <a:t>(input, output) {</a:t>
            </a:r>
          </a:p>
          <a:p>
            <a:r>
              <a:rPr lang="fr-FR" sz="1000" dirty="0">
                <a:latin typeface="Courier New" panose="02070309020205020404" pitchFamily="49" charset="0"/>
                <a:cs typeface="Courier New" panose="02070309020205020404" pitchFamily="49" charset="0"/>
              </a:rPr>
              <a:t>  data &lt;- </a:t>
            </a:r>
            <a:r>
              <a:rPr lang="fr-FR" sz="1000" dirty="0" err="1">
                <a:latin typeface="Courier New" panose="02070309020205020404" pitchFamily="49" charset="0"/>
                <a:cs typeface="Courier New" panose="02070309020205020404" pitchFamily="49" charset="0"/>
              </a:rPr>
              <a:t>reactive</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x &lt;- </a:t>
            </a:r>
            <a:r>
              <a:rPr lang="fr-FR" sz="1000" dirty="0" err="1">
                <a:latin typeface="Courier New" panose="02070309020205020404" pitchFamily="49" charset="0"/>
                <a:cs typeface="Courier New" panose="02070309020205020404" pitchFamily="49" charset="0"/>
              </a:rPr>
              <a:t>rnorm</a:t>
            </a:r>
            <a:r>
              <a:rPr lang="fr-FR" sz="1000" dirty="0">
                <a:latin typeface="Courier New" panose="02070309020205020404" pitchFamily="49" charset="0"/>
                <a:cs typeface="Courier New" panose="02070309020205020404" pitchFamily="49" charset="0"/>
              </a:rPr>
              <a:t>(n = </a:t>
            </a:r>
            <a:r>
              <a:rPr lang="fr-FR" sz="1000" dirty="0" err="1">
                <a:latin typeface="Courier New" panose="02070309020205020404" pitchFamily="49" charset="0"/>
                <a:cs typeface="Courier New" panose="02070309020205020404" pitchFamily="49" charset="0"/>
              </a:rPr>
              <a:t>input$n</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mean</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input$mean</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sd</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input$sd</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x })</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output$plot</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renderPlot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hist</a:t>
            </a:r>
            <a:r>
              <a:rPr lang="fr-FR" sz="1000" dirty="0">
                <a:solidFill>
                  <a:srgbClr val="FF0000"/>
                </a:solidFill>
                <a:latin typeface="Courier New" panose="02070309020205020404" pitchFamily="49" charset="0"/>
                <a:cs typeface="Courier New" panose="02070309020205020404" pitchFamily="49" charset="0"/>
              </a:rPr>
              <a:t>(data(), </a:t>
            </a:r>
            <a:r>
              <a:rPr lang="fr-FR" sz="1000" dirty="0" err="1">
                <a:solidFill>
                  <a:srgbClr val="FF0000"/>
                </a:solidFill>
                <a:latin typeface="Courier New" panose="02070309020205020404" pitchFamily="49" charset="0"/>
                <a:cs typeface="Courier New" panose="02070309020205020404" pitchFamily="49" charset="0"/>
              </a:rPr>
              <a:t>input$bins</a:t>
            </a:r>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xlab</a:t>
            </a:r>
            <a:r>
              <a:rPr lang="fr-FR" sz="1000" dirty="0">
                <a:solidFill>
                  <a:srgbClr val="FF0000"/>
                </a:solidFill>
                <a:latin typeface="Courier New" panose="02070309020205020404" pitchFamily="49" charset="0"/>
                <a:cs typeface="Courier New" panose="02070309020205020404" pitchFamily="49" charset="0"/>
              </a:rPr>
              <a:t> = "x", main = </a:t>
            </a:r>
            <a:r>
              <a:rPr lang="fr-FR" sz="1000" dirty="0" err="1">
                <a:solidFill>
                  <a:srgbClr val="FF0000"/>
                </a:solidFill>
                <a:latin typeface="Courier New" panose="02070309020205020404" pitchFamily="49" charset="0"/>
                <a:cs typeface="Courier New" panose="02070309020205020404" pitchFamily="49" charset="0"/>
              </a:rPr>
              <a:t>input$main</a:t>
            </a:r>
            <a:r>
              <a:rPr lang="fr-FR" sz="1000" dirty="0">
                <a:solidFill>
                  <a:srgbClr val="FF0000"/>
                </a:solidFill>
                <a:latin typeface="Courier New" panose="02070309020205020404" pitchFamily="49" charset="0"/>
                <a:cs typeface="Courier New" panose="02070309020205020404" pitchFamily="49" charset="0"/>
              </a:rPr>
              <a:t>); </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abline</a:t>
            </a:r>
            <a:r>
              <a:rPr lang="fr-FR" sz="1000" dirty="0">
                <a:solidFill>
                  <a:srgbClr val="FF0000"/>
                </a:solidFill>
                <a:latin typeface="Courier New" panose="02070309020205020404" pitchFamily="49" charset="0"/>
                <a:cs typeface="Courier New" panose="02070309020205020404" pitchFamily="49" charset="0"/>
              </a:rPr>
              <a:t>(v = </a:t>
            </a:r>
            <a:r>
              <a:rPr lang="fr-FR" sz="1000" dirty="0" err="1">
                <a:solidFill>
                  <a:srgbClr val="FF0000"/>
                </a:solidFill>
                <a:latin typeface="Courier New" panose="02070309020205020404" pitchFamily="49" charset="0"/>
                <a:cs typeface="Courier New" panose="02070309020205020404" pitchFamily="49" charset="0"/>
              </a:rPr>
              <a:t>input$mean</a:t>
            </a:r>
            <a:r>
              <a:rPr lang="fr-FR" sz="1000" dirty="0">
                <a:solidFill>
                  <a:srgbClr val="FF0000"/>
                </a:solidFill>
                <a:latin typeface="Courier New" panose="02070309020205020404" pitchFamily="49" charset="0"/>
                <a:cs typeface="Courier New" panose="02070309020205020404" pitchFamily="49" charset="0"/>
              </a:rPr>
              <a:t>, col = "</a:t>
            </a:r>
            <a:r>
              <a:rPr lang="fr-FR" sz="1000" dirty="0" err="1">
                <a:solidFill>
                  <a:srgbClr val="FF0000"/>
                </a:solidFill>
                <a:latin typeface="Courier New" panose="02070309020205020404" pitchFamily="49" charset="0"/>
                <a:cs typeface="Courier New" panose="02070309020205020404" pitchFamily="49" charset="0"/>
              </a:rPr>
              <a:t>blue</a:t>
            </a:r>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lwd</a:t>
            </a:r>
            <a:r>
              <a:rPr lang="fr-FR" sz="1000" dirty="0">
                <a:solidFill>
                  <a:srgbClr val="FF0000"/>
                </a:solidFill>
                <a:latin typeface="Courier New" panose="02070309020205020404" pitchFamily="49" charset="0"/>
                <a:cs typeface="Courier New" panose="02070309020205020404" pitchFamily="49" charset="0"/>
              </a:rPr>
              <a:t> = 2)</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output$hello</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renderText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Random</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histogram</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output$params</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renderText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paste0("</a:t>
            </a:r>
            <a:r>
              <a:rPr lang="fr-FR" sz="1000" dirty="0" err="1">
                <a:latin typeface="Courier New" panose="02070309020205020404" pitchFamily="49" charset="0"/>
                <a:cs typeface="Courier New" panose="02070309020205020404" pitchFamily="49" charset="0"/>
              </a:rPr>
              <a:t>Parameters</a:t>
            </a:r>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 n = ", </a:t>
            </a:r>
            <a:r>
              <a:rPr lang="fr-FR" sz="1000" dirty="0" err="1">
                <a:latin typeface="Courier New" panose="02070309020205020404" pitchFamily="49" charset="0"/>
                <a:cs typeface="Courier New" panose="02070309020205020404" pitchFamily="49" charset="0"/>
              </a:rPr>
              <a:t>input$n</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bins</a:t>
            </a:r>
            <a:r>
              <a:rPr lang="fr-FR" sz="1000" dirty="0">
                <a:latin typeface="Courier New" panose="02070309020205020404" pitchFamily="49" charset="0"/>
                <a:cs typeface="Courier New" panose="02070309020205020404" pitchFamily="49" charset="0"/>
              </a:rPr>
              <a:t> = ", </a:t>
            </a:r>
            <a:r>
              <a:rPr lang="fr-FR" sz="1000" dirty="0" err="1">
                <a:latin typeface="Courier New" panose="02070309020205020404" pitchFamily="49" charset="0"/>
                <a:cs typeface="Courier New" panose="02070309020205020404" pitchFamily="49" charset="0"/>
              </a:rPr>
              <a:t>input$bins</a:t>
            </a:r>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output$mean</a:t>
            </a:r>
            <a:r>
              <a:rPr lang="fr-FR" sz="1000" dirty="0">
                <a:solidFill>
                  <a:srgbClr val="FF0000"/>
                </a:solidFill>
                <a:latin typeface="Courier New" panose="02070309020205020404" pitchFamily="49" charset="0"/>
                <a:cs typeface="Courier New" panose="02070309020205020404" pitchFamily="49" charset="0"/>
              </a:rPr>
              <a:t> &lt;- </a:t>
            </a:r>
            <a:r>
              <a:rPr lang="fr-FR" sz="1000" dirty="0" err="1">
                <a:solidFill>
                  <a:srgbClr val="FF0000"/>
                </a:solidFill>
                <a:latin typeface="Courier New" panose="02070309020205020404" pitchFamily="49" charset="0"/>
                <a:cs typeface="Courier New" panose="02070309020205020404" pitchFamily="49" charset="0"/>
              </a:rPr>
              <a:t>renderText</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paste0("</a:t>
            </a:r>
            <a:r>
              <a:rPr lang="fr-FR" sz="1000" dirty="0" err="1">
                <a:solidFill>
                  <a:srgbClr val="FF0000"/>
                </a:solidFill>
                <a:latin typeface="Courier New" panose="02070309020205020404" pitchFamily="49" charset="0"/>
                <a:cs typeface="Courier New" panose="02070309020205020404" pitchFamily="49" charset="0"/>
              </a:rPr>
              <a:t>Mean</a:t>
            </a:r>
            <a:r>
              <a:rPr lang="fr-FR" sz="1000" dirty="0">
                <a:solidFill>
                  <a:srgbClr val="FF0000"/>
                </a:solidFill>
                <a:latin typeface="Courier New" panose="02070309020205020404" pitchFamily="49" charset="0"/>
                <a:cs typeface="Courier New" panose="02070309020205020404" pitchFamily="49" charset="0"/>
              </a:rPr>
              <a:t> = ", </a:t>
            </a:r>
            <a:r>
              <a:rPr lang="fr-FR" sz="1000" dirty="0" err="1">
                <a:solidFill>
                  <a:srgbClr val="FF0000"/>
                </a:solidFill>
                <a:latin typeface="Courier New" panose="02070309020205020404" pitchFamily="49" charset="0"/>
                <a:cs typeface="Courier New" panose="02070309020205020404" pitchFamily="49" charset="0"/>
              </a:rPr>
              <a:t>input$mean</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output$sd</a:t>
            </a:r>
            <a:r>
              <a:rPr lang="fr-FR" sz="1000" dirty="0">
                <a:solidFill>
                  <a:srgbClr val="FF0000"/>
                </a:solidFill>
                <a:latin typeface="Courier New" panose="02070309020205020404" pitchFamily="49" charset="0"/>
                <a:cs typeface="Courier New" panose="02070309020205020404" pitchFamily="49" charset="0"/>
              </a:rPr>
              <a:t> &lt;- </a:t>
            </a:r>
            <a:r>
              <a:rPr lang="fr-FR" sz="1000" dirty="0" err="1">
                <a:solidFill>
                  <a:srgbClr val="FF0000"/>
                </a:solidFill>
                <a:latin typeface="Courier New" panose="02070309020205020404" pitchFamily="49" charset="0"/>
                <a:cs typeface="Courier New" panose="02070309020205020404" pitchFamily="49" charset="0"/>
              </a:rPr>
              <a:t>renderText</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paste0("</a:t>
            </a:r>
            <a:r>
              <a:rPr lang="fr-FR" sz="1000" dirty="0" err="1">
                <a:solidFill>
                  <a:srgbClr val="FF0000"/>
                </a:solidFill>
                <a:latin typeface="Courier New" panose="02070309020205020404" pitchFamily="49" charset="0"/>
                <a:cs typeface="Courier New" panose="02070309020205020404" pitchFamily="49" charset="0"/>
              </a:rPr>
              <a:t>Sd</a:t>
            </a:r>
            <a:r>
              <a:rPr lang="fr-FR" sz="1000" dirty="0">
                <a:solidFill>
                  <a:srgbClr val="FF0000"/>
                </a:solidFill>
                <a:latin typeface="Courier New" panose="02070309020205020404" pitchFamily="49" charset="0"/>
                <a:cs typeface="Courier New" panose="02070309020205020404" pitchFamily="49" charset="0"/>
              </a:rPr>
              <a:t> = ", </a:t>
            </a:r>
            <a:r>
              <a:rPr lang="fr-FR" sz="1000" dirty="0" err="1">
                <a:solidFill>
                  <a:srgbClr val="FF0000"/>
                </a:solidFill>
                <a:latin typeface="Courier New" panose="02070309020205020404" pitchFamily="49" charset="0"/>
                <a:cs typeface="Courier New" panose="02070309020205020404" pitchFamily="49" charset="0"/>
              </a:rPr>
              <a:t>input$sd</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a:t>
            </a:r>
          </a:p>
          <a:p>
            <a:endParaRPr lang="fr-FR" sz="1000" dirty="0">
              <a:latin typeface="Courier New" panose="02070309020205020404" pitchFamily="49" charset="0"/>
              <a:cs typeface="Courier New" panose="02070309020205020404" pitchFamily="49" charset="0"/>
            </a:endParaRPr>
          </a:p>
          <a:p>
            <a:r>
              <a:rPr lang="fr-FR" sz="1000" dirty="0" err="1">
                <a:latin typeface="Courier New" panose="02070309020205020404" pitchFamily="49" charset="0"/>
                <a:cs typeface="Courier New" panose="02070309020205020404" pitchFamily="49" charset="0"/>
              </a:rPr>
              <a:t>shinyApp</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ui</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ui</a:t>
            </a:r>
            <a:r>
              <a:rPr lang="fr-FR" sz="1000" dirty="0">
                <a:latin typeface="Courier New" panose="02070309020205020404" pitchFamily="49" charset="0"/>
                <a:cs typeface="Courier New" panose="02070309020205020404" pitchFamily="49" charset="0"/>
              </a:rPr>
              <a:t>, server = server)</a:t>
            </a:r>
          </a:p>
          <a:p>
            <a:endParaRPr lang="fr-FR"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106268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#5 – </a:t>
            </a:r>
            <a:r>
              <a:rPr lang="fr-FR" sz="2800" b="1" dirty="0" err="1" smtClean="0"/>
              <a:t>Different</a:t>
            </a:r>
            <a:r>
              <a:rPr lang="fr-FR" sz="2800" b="1" dirty="0" smtClean="0"/>
              <a:t> display</a:t>
            </a:r>
            <a:r>
              <a:rPr lang="en-US" sz="2800" b="1" dirty="0" smtClean="0"/>
              <a:t/>
            </a:r>
            <a:br>
              <a:rPr lang="en-US" sz="2800" b="1" dirty="0" smtClean="0"/>
            </a:br>
            <a:r>
              <a:rPr lang="fr-FR" sz="2800" dirty="0"/>
              <a:t>Change the application </a:t>
            </a:r>
            <a:r>
              <a:rPr lang="fr-FR" sz="2800" dirty="0" err="1"/>
              <a:t>so</a:t>
            </a:r>
            <a:r>
              <a:rPr lang="fr-FR" sz="2800" dirty="0"/>
              <a:t> </a:t>
            </a:r>
            <a:r>
              <a:rPr lang="fr-FR" sz="2800" dirty="0" err="1"/>
              <a:t>that</a:t>
            </a:r>
            <a:r>
              <a:rPr lang="fr-FR" sz="2800" dirty="0"/>
              <a:t> the user </a:t>
            </a:r>
            <a:r>
              <a:rPr lang="fr-FR" sz="2800" dirty="0" err="1"/>
              <a:t>can</a:t>
            </a:r>
            <a:r>
              <a:rPr lang="fr-FR" sz="2800" dirty="0"/>
              <a:t> </a:t>
            </a:r>
            <a:r>
              <a:rPr lang="fr-FR" sz="2800" dirty="0" err="1"/>
              <a:t>choose</a:t>
            </a:r>
            <a:r>
              <a:rPr lang="fr-FR" sz="2800" dirty="0"/>
              <a:t> to do a </a:t>
            </a:r>
            <a:r>
              <a:rPr lang="fr-FR" sz="2800" dirty="0" err="1"/>
              <a:t>histogram</a:t>
            </a:r>
            <a:r>
              <a:rPr lang="fr-FR" sz="2800" dirty="0"/>
              <a:t> or a </a:t>
            </a:r>
            <a:r>
              <a:rPr lang="fr-FR" sz="2800" dirty="0" err="1" smtClean="0"/>
              <a:t>boxplot</a:t>
            </a:r>
            <a:endParaRPr lang="fr-FR" sz="2800" dirty="0"/>
          </a:p>
        </p:txBody>
      </p:sp>
    </p:spTree>
    <p:extLst>
      <p:ext uri="{BB962C8B-B14F-4D97-AF65-F5344CB8AC3E}">
        <p14:creationId xmlns:p14="http://schemas.microsoft.com/office/powerpoint/2010/main" val="20882904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#5 : </a:t>
            </a:r>
            <a:r>
              <a:rPr lang="fr-FR" dirty="0" err="1"/>
              <a:t>Different</a:t>
            </a:r>
            <a:r>
              <a:rPr lang="fr-FR" dirty="0"/>
              <a:t> display</a:t>
            </a:r>
            <a:endParaRPr lang="en-US" dirty="0"/>
          </a:p>
        </p:txBody>
      </p:sp>
      <p:sp>
        <p:nvSpPr>
          <p:cNvPr id="4" name="Rectangle 3"/>
          <p:cNvSpPr/>
          <p:nvPr/>
        </p:nvSpPr>
        <p:spPr>
          <a:xfrm>
            <a:off x="0" y="336985"/>
            <a:ext cx="4572000" cy="4708981"/>
          </a:xfrm>
          <a:prstGeom prst="rect">
            <a:avLst/>
          </a:prstGeom>
        </p:spPr>
        <p:txBody>
          <a:bodyPr>
            <a:spAutoFit/>
          </a:bodyPr>
          <a:lstStyle/>
          <a:p>
            <a:r>
              <a:rPr lang="fr-FR" sz="1000" dirty="0" err="1">
                <a:latin typeface="Courier New" panose="02070309020205020404" pitchFamily="49" charset="0"/>
                <a:cs typeface="Courier New" panose="02070309020205020404" pitchFamily="49" charset="0"/>
              </a:rPr>
              <a:t>ui</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fluidPage</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titlePanel</a:t>
            </a:r>
            <a:r>
              <a:rPr lang="fr-FR" sz="1000" dirty="0">
                <a:latin typeface="Courier New" panose="02070309020205020404" pitchFamily="49" charset="0"/>
                <a:cs typeface="Courier New" panose="02070309020205020404" pitchFamily="49" charset="0"/>
              </a:rPr>
              <a:t>("Workshop - </a:t>
            </a:r>
            <a:r>
              <a:rPr lang="fr-FR" sz="1000" dirty="0" err="1">
                <a:latin typeface="Courier New" panose="02070309020205020404" pitchFamily="49" charset="0"/>
                <a:cs typeface="Courier New" panose="02070309020205020404" pitchFamily="49" charset="0"/>
              </a:rPr>
              <a:t>Example</a:t>
            </a:r>
            <a:r>
              <a:rPr lang="fr-FR" sz="1000" dirty="0">
                <a:latin typeface="Courier New" panose="02070309020205020404" pitchFamily="49" charset="0"/>
                <a:cs typeface="Courier New" panose="02070309020205020404" pitchFamily="49" charset="0"/>
              </a:rPr>
              <a:t> 1 – Basic  </a:t>
            </a:r>
            <a:r>
              <a:rPr lang="fr-FR" sz="1000" dirty="0" err="1">
                <a:latin typeface="Courier New" panose="02070309020205020404" pitchFamily="49" charset="0"/>
                <a:cs typeface="Courier New" panose="02070309020205020404" pitchFamily="49" charset="0"/>
              </a:rPr>
              <a:t>Histogram</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sidebarLayout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sidebarPanel</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sidebarPanel</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textInput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inputId</a:t>
            </a:r>
            <a:r>
              <a:rPr lang="fr-FR" sz="1000" dirty="0">
                <a:latin typeface="Courier New" panose="02070309020205020404" pitchFamily="49" charset="0"/>
                <a:cs typeface="Courier New" panose="02070309020205020404" pitchFamily="49" charset="0"/>
              </a:rPr>
              <a:t> = "main", label = "Plot </a:t>
            </a:r>
            <a:r>
              <a:rPr lang="fr-FR" sz="1000" dirty="0" err="1">
                <a:latin typeface="Courier New" panose="02070309020205020404" pitchFamily="49" charset="0"/>
                <a:cs typeface="Courier New" panose="02070309020205020404" pitchFamily="49" charset="0"/>
              </a:rPr>
              <a:t>title</a:t>
            </a:r>
            <a:r>
              <a:rPr lang="fr-FR" sz="1000" dirty="0">
                <a:latin typeface="Courier New" panose="02070309020205020404" pitchFamily="49" charset="0"/>
                <a:cs typeface="Courier New" panose="02070309020205020404" pitchFamily="49" charset="0"/>
              </a:rPr>
              <a:t>", value = "</a:t>
            </a:r>
            <a:r>
              <a:rPr lang="fr-FR" sz="1000" dirty="0" err="1">
                <a:latin typeface="Courier New" panose="02070309020205020404" pitchFamily="49" charset="0"/>
                <a:cs typeface="Courier New" panose="02070309020205020404" pitchFamily="49" charset="0"/>
              </a:rPr>
              <a:t>Random</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sampling</a:t>
            </a:r>
            <a:r>
              <a:rPr lang="fr-FR" sz="1000" dirty="0">
                <a:latin typeface="Courier New" panose="02070309020205020404" pitchFamily="49" charset="0"/>
                <a:cs typeface="Courier New" panose="02070309020205020404" pitchFamily="49" charset="0"/>
              </a:rPr>
              <a:t> distribution"),</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numericInput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inputId</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mean</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label = "</a:t>
            </a:r>
            <a:r>
              <a:rPr lang="fr-FR" sz="1000" dirty="0" err="1">
                <a:latin typeface="Courier New" panose="02070309020205020404" pitchFamily="49" charset="0"/>
                <a:cs typeface="Courier New" panose="02070309020205020404" pitchFamily="49" charset="0"/>
              </a:rPr>
              <a:t>Mean</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value = 5),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numericInput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inputId</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sd</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label = "Standard </a:t>
            </a:r>
            <a:r>
              <a:rPr lang="fr-FR" sz="1000" dirty="0" err="1">
                <a:latin typeface="Courier New" panose="02070309020205020404" pitchFamily="49" charset="0"/>
                <a:cs typeface="Courier New" panose="02070309020205020404" pitchFamily="49" charset="0"/>
              </a:rPr>
              <a:t>deviation</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value = 2),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numericInput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inputId</a:t>
            </a:r>
            <a:r>
              <a:rPr lang="fr-FR" sz="1000" dirty="0">
                <a:latin typeface="Courier New" panose="02070309020205020404" pitchFamily="49" charset="0"/>
                <a:cs typeface="Courier New" panose="02070309020205020404" pitchFamily="49" charset="0"/>
              </a:rPr>
              <a:t> = "n",</a:t>
            </a:r>
          </a:p>
          <a:p>
            <a:r>
              <a:rPr lang="fr-FR" sz="1000" dirty="0">
                <a:latin typeface="Courier New" panose="02070309020205020404" pitchFamily="49" charset="0"/>
                <a:cs typeface="Courier New" panose="02070309020205020404" pitchFamily="49" charset="0"/>
              </a:rPr>
              <a:t>                   label = "</a:t>
            </a:r>
            <a:r>
              <a:rPr lang="fr-FR" sz="1000" dirty="0" err="1">
                <a:latin typeface="Courier New" panose="02070309020205020404" pitchFamily="49" charset="0"/>
                <a:cs typeface="Courier New" panose="02070309020205020404" pitchFamily="49" charset="0"/>
              </a:rPr>
              <a:t>Number</a:t>
            </a:r>
            <a:r>
              <a:rPr lang="fr-FR" sz="1000" dirty="0">
                <a:latin typeface="Courier New" panose="02070309020205020404" pitchFamily="49" charset="0"/>
                <a:cs typeface="Courier New" panose="02070309020205020404" pitchFamily="49" charset="0"/>
              </a:rPr>
              <a:t> of observations",</a:t>
            </a:r>
          </a:p>
          <a:p>
            <a:r>
              <a:rPr lang="fr-FR" sz="1000" dirty="0">
                <a:latin typeface="Courier New" panose="02070309020205020404" pitchFamily="49" charset="0"/>
                <a:cs typeface="Courier New" panose="02070309020205020404" pitchFamily="49" charset="0"/>
              </a:rPr>
              <a:t>                   value = 1000),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numericInput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inputId</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bins</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label = "</a:t>
            </a:r>
            <a:r>
              <a:rPr lang="fr-FR" sz="1000" dirty="0" err="1">
                <a:latin typeface="Courier New" panose="02070309020205020404" pitchFamily="49" charset="0"/>
                <a:cs typeface="Courier New" panose="02070309020205020404" pitchFamily="49" charset="0"/>
              </a:rPr>
              <a:t>Number</a:t>
            </a:r>
            <a:r>
              <a:rPr lang="fr-FR" sz="1000" dirty="0">
                <a:latin typeface="Courier New" panose="02070309020205020404" pitchFamily="49" charset="0"/>
                <a:cs typeface="Courier New" panose="02070309020205020404" pitchFamily="49" charset="0"/>
              </a:rPr>
              <a:t> of </a:t>
            </a:r>
            <a:r>
              <a:rPr lang="fr-FR" sz="1000" dirty="0" err="1">
                <a:latin typeface="Courier New" panose="02070309020205020404" pitchFamily="49" charset="0"/>
                <a:cs typeface="Courier New" panose="02070309020205020404" pitchFamily="49" charset="0"/>
              </a:rPr>
              <a:t>bins</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value = 25),</a:t>
            </a:r>
          </a:p>
          <a:p>
            <a:r>
              <a:rPr lang="fr-FR" sz="1000" dirty="0">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radioButtons</a:t>
            </a:r>
            <a:r>
              <a:rPr lang="fr-FR" sz="1000" dirty="0">
                <a:solidFill>
                  <a:srgbClr val="FF0000"/>
                </a:solidFill>
                <a:latin typeface="Courier New" panose="02070309020205020404" pitchFamily="49" charset="0"/>
                <a:cs typeface="Courier New" panose="02070309020205020404" pitchFamily="49" charset="0"/>
              </a:rPr>
              <a:t>("</a:t>
            </a:r>
            <a:r>
              <a:rPr lang="fr-FR" sz="1000" dirty="0" err="1">
                <a:solidFill>
                  <a:srgbClr val="FF0000"/>
                </a:solidFill>
                <a:latin typeface="Courier New" panose="02070309020205020404" pitchFamily="49" charset="0"/>
                <a:cs typeface="Courier New" panose="02070309020205020404" pitchFamily="49" charset="0"/>
              </a:rPr>
              <a:t>plottype</a:t>
            </a:r>
            <a:r>
              <a:rPr lang="fr-FR" sz="1000" dirty="0">
                <a:solidFill>
                  <a:srgbClr val="FF0000"/>
                </a:solidFill>
                <a:latin typeface="Courier New" panose="02070309020205020404" pitchFamily="49" charset="0"/>
                <a:cs typeface="Courier New" panose="02070309020205020404" pitchFamily="49" charset="0"/>
              </a:rPr>
              <a:t>", "Plot type:",</a:t>
            </a:r>
          </a:p>
          <a:p>
            <a:r>
              <a:rPr lang="fr-FR" sz="1000" dirty="0">
                <a:solidFill>
                  <a:srgbClr val="FF0000"/>
                </a:solidFill>
                <a:latin typeface="Courier New" panose="02070309020205020404" pitchFamily="49" charset="0"/>
                <a:cs typeface="Courier New" panose="02070309020205020404" pitchFamily="49" charset="0"/>
              </a:rPr>
              <a:t>                   c("</a:t>
            </a:r>
            <a:r>
              <a:rPr lang="fr-FR" sz="1000" dirty="0" err="1">
                <a:solidFill>
                  <a:srgbClr val="FF0000"/>
                </a:solidFill>
                <a:latin typeface="Courier New" panose="02070309020205020404" pitchFamily="49" charset="0"/>
                <a:cs typeface="Courier New" panose="02070309020205020404" pitchFamily="49" charset="0"/>
              </a:rPr>
              <a:t>Histogram</a:t>
            </a:r>
            <a:r>
              <a:rPr lang="fr-FR" sz="1000" dirty="0">
                <a:solidFill>
                  <a:srgbClr val="FF0000"/>
                </a:solidFill>
                <a:latin typeface="Courier New" panose="02070309020205020404" pitchFamily="49" charset="0"/>
                <a:cs typeface="Courier New" panose="02070309020205020404" pitchFamily="49" charset="0"/>
              </a:rPr>
              <a:t>" = "</a:t>
            </a:r>
            <a:r>
              <a:rPr lang="fr-FR" sz="1000" dirty="0" err="1">
                <a:solidFill>
                  <a:srgbClr val="FF0000"/>
                </a:solidFill>
                <a:latin typeface="Courier New" panose="02070309020205020404" pitchFamily="49" charset="0"/>
                <a:cs typeface="Courier New" panose="02070309020205020404" pitchFamily="49" charset="0"/>
              </a:rPr>
              <a:t>hist</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Boxplot</a:t>
            </a:r>
            <a:r>
              <a:rPr lang="fr-FR" sz="1000" dirty="0">
                <a:solidFill>
                  <a:srgbClr val="FF0000"/>
                </a:solidFill>
                <a:latin typeface="Courier New" panose="02070309020205020404" pitchFamily="49" charset="0"/>
                <a:cs typeface="Courier New" panose="02070309020205020404" pitchFamily="49" charset="0"/>
              </a:rPr>
              <a:t>" = "</a:t>
            </a:r>
            <a:r>
              <a:rPr lang="fr-FR" sz="1000" dirty="0" err="1">
                <a:solidFill>
                  <a:srgbClr val="FF0000"/>
                </a:solidFill>
                <a:latin typeface="Courier New" panose="02070309020205020404" pitchFamily="49" charset="0"/>
                <a:cs typeface="Courier New" panose="02070309020205020404" pitchFamily="49" charset="0"/>
              </a:rPr>
              <a:t>boxplot</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mainPanel</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plotOutput</a:t>
            </a:r>
            <a:r>
              <a:rPr lang="fr-FR" sz="1000" dirty="0">
                <a:latin typeface="Courier New" panose="02070309020205020404" pitchFamily="49" charset="0"/>
                <a:cs typeface="Courier New" panose="02070309020205020404" pitchFamily="49" charset="0"/>
              </a:rPr>
              <a:t>("plot"),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textOutput</a:t>
            </a:r>
            <a:r>
              <a:rPr lang="fr-FR" sz="1000" dirty="0">
                <a:latin typeface="Courier New" panose="02070309020205020404" pitchFamily="49" charset="0"/>
                <a:cs typeface="Courier New" panose="02070309020205020404" pitchFamily="49" charset="0"/>
              </a:rPr>
              <a:t>("hello"),</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textOutput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params</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textOutput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mean</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textOutput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sd</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 ) )</a:t>
            </a:r>
          </a:p>
        </p:txBody>
      </p:sp>
      <p:sp>
        <p:nvSpPr>
          <p:cNvPr id="5" name="Rectangle 4"/>
          <p:cNvSpPr/>
          <p:nvPr/>
        </p:nvSpPr>
        <p:spPr>
          <a:xfrm>
            <a:off x="4572000" y="336985"/>
            <a:ext cx="4572000" cy="4862870"/>
          </a:xfrm>
          <a:prstGeom prst="rect">
            <a:avLst/>
          </a:prstGeom>
        </p:spPr>
        <p:txBody>
          <a:bodyPr>
            <a:spAutoFit/>
          </a:bodyPr>
          <a:lstStyle/>
          <a:p>
            <a:r>
              <a:rPr lang="fr-FR" sz="1000" dirty="0">
                <a:latin typeface="Courier New" panose="02070309020205020404" pitchFamily="49" charset="0"/>
                <a:cs typeface="Courier New" panose="02070309020205020404" pitchFamily="49" charset="0"/>
              </a:rPr>
              <a:t>server &lt;- </a:t>
            </a:r>
            <a:r>
              <a:rPr lang="fr-FR" sz="1000" dirty="0" err="1">
                <a:latin typeface="Courier New" panose="02070309020205020404" pitchFamily="49" charset="0"/>
                <a:cs typeface="Courier New" panose="02070309020205020404" pitchFamily="49" charset="0"/>
              </a:rPr>
              <a:t>function</a:t>
            </a:r>
            <a:r>
              <a:rPr lang="fr-FR" sz="1000" dirty="0">
                <a:latin typeface="Courier New" panose="02070309020205020404" pitchFamily="49" charset="0"/>
                <a:cs typeface="Courier New" panose="02070309020205020404" pitchFamily="49" charset="0"/>
              </a:rPr>
              <a:t>(input, output) {</a:t>
            </a:r>
          </a:p>
          <a:p>
            <a:r>
              <a:rPr lang="fr-FR" sz="1000" dirty="0">
                <a:latin typeface="Courier New" panose="02070309020205020404" pitchFamily="49" charset="0"/>
                <a:cs typeface="Courier New" panose="02070309020205020404" pitchFamily="49" charset="0"/>
              </a:rPr>
              <a:t>  data &lt;- </a:t>
            </a:r>
            <a:r>
              <a:rPr lang="fr-FR" sz="1000" dirty="0" err="1">
                <a:latin typeface="Courier New" panose="02070309020205020404" pitchFamily="49" charset="0"/>
                <a:cs typeface="Courier New" panose="02070309020205020404" pitchFamily="49" charset="0"/>
              </a:rPr>
              <a:t>reactive</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x &lt;- </a:t>
            </a:r>
            <a:r>
              <a:rPr lang="fr-FR" sz="1000" dirty="0" err="1">
                <a:latin typeface="Courier New" panose="02070309020205020404" pitchFamily="49" charset="0"/>
                <a:cs typeface="Courier New" panose="02070309020205020404" pitchFamily="49" charset="0"/>
              </a:rPr>
              <a:t>rnorm</a:t>
            </a:r>
            <a:r>
              <a:rPr lang="fr-FR" sz="1000" dirty="0">
                <a:latin typeface="Courier New" panose="02070309020205020404" pitchFamily="49" charset="0"/>
                <a:cs typeface="Courier New" panose="02070309020205020404" pitchFamily="49" charset="0"/>
              </a:rPr>
              <a:t>(n = </a:t>
            </a:r>
            <a:r>
              <a:rPr lang="fr-FR" sz="1000" dirty="0" err="1">
                <a:latin typeface="Courier New" panose="02070309020205020404" pitchFamily="49" charset="0"/>
                <a:cs typeface="Courier New" panose="02070309020205020404" pitchFamily="49" charset="0"/>
              </a:rPr>
              <a:t>input$n</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mean</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input$mean</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sd</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input$sd</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x })</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output$plot</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renderPlot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a:solidFill>
                  <a:srgbClr val="FF0000"/>
                </a:solidFill>
                <a:latin typeface="Courier New" panose="02070309020205020404" pitchFamily="49" charset="0"/>
                <a:cs typeface="Courier New" panose="02070309020205020404" pitchFamily="49" charset="0"/>
              </a:rPr>
              <a:t>if (</a:t>
            </a:r>
            <a:r>
              <a:rPr lang="fr-FR" sz="1000" dirty="0" err="1">
                <a:solidFill>
                  <a:srgbClr val="FF0000"/>
                </a:solidFill>
                <a:latin typeface="Courier New" panose="02070309020205020404" pitchFamily="49" charset="0"/>
                <a:cs typeface="Courier New" panose="02070309020205020404" pitchFamily="49" charset="0"/>
              </a:rPr>
              <a:t>input$plottype</a:t>
            </a:r>
            <a:r>
              <a:rPr lang="fr-FR" sz="1000" dirty="0">
                <a:solidFill>
                  <a:srgbClr val="FF0000"/>
                </a:solidFill>
                <a:latin typeface="Courier New" panose="02070309020205020404" pitchFamily="49" charset="0"/>
                <a:cs typeface="Courier New" panose="02070309020205020404" pitchFamily="49" charset="0"/>
              </a:rPr>
              <a:t> == "</a:t>
            </a:r>
            <a:r>
              <a:rPr lang="fr-FR" sz="1000" dirty="0" err="1">
                <a:solidFill>
                  <a:srgbClr val="FF0000"/>
                </a:solidFill>
                <a:latin typeface="Courier New" panose="02070309020205020404" pitchFamily="49" charset="0"/>
                <a:cs typeface="Courier New" panose="02070309020205020404" pitchFamily="49" charset="0"/>
              </a:rPr>
              <a:t>hist</a:t>
            </a:r>
            <a:r>
              <a:rPr lang="fr-FR" sz="1000" dirty="0">
                <a:solidFill>
                  <a:srgbClr val="FF0000"/>
                </a:solidFill>
                <a:latin typeface="Courier New" panose="02070309020205020404" pitchFamily="49" charset="0"/>
                <a:cs typeface="Courier New" panose="02070309020205020404" pitchFamily="49" charset="0"/>
              </a:rPr>
              <a:t>") {</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hist</a:t>
            </a:r>
            <a:r>
              <a:rPr lang="fr-FR" sz="1000" dirty="0">
                <a:solidFill>
                  <a:srgbClr val="FF0000"/>
                </a:solidFill>
                <a:latin typeface="Courier New" panose="02070309020205020404" pitchFamily="49" charset="0"/>
                <a:cs typeface="Courier New" panose="02070309020205020404" pitchFamily="49" charset="0"/>
              </a:rPr>
              <a:t>(data(), </a:t>
            </a:r>
            <a:r>
              <a:rPr lang="fr-FR" sz="1000" dirty="0" err="1">
                <a:solidFill>
                  <a:srgbClr val="FF0000"/>
                </a:solidFill>
                <a:latin typeface="Courier New" panose="02070309020205020404" pitchFamily="49" charset="0"/>
                <a:cs typeface="Courier New" panose="02070309020205020404" pitchFamily="49" charset="0"/>
              </a:rPr>
              <a:t>input$bins</a:t>
            </a:r>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xlab</a:t>
            </a:r>
            <a:r>
              <a:rPr lang="fr-FR" sz="1000" dirty="0">
                <a:solidFill>
                  <a:srgbClr val="FF0000"/>
                </a:solidFill>
                <a:latin typeface="Courier New" panose="02070309020205020404" pitchFamily="49" charset="0"/>
                <a:cs typeface="Courier New" panose="02070309020205020404" pitchFamily="49" charset="0"/>
              </a:rPr>
              <a:t> = "x", main = </a:t>
            </a:r>
            <a:r>
              <a:rPr lang="fr-FR" sz="1000" dirty="0" err="1">
                <a:solidFill>
                  <a:srgbClr val="FF0000"/>
                </a:solidFill>
                <a:latin typeface="Courier New" panose="02070309020205020404" pitchFamily="49" charset="0"/>
                <a:cs typeface="Courier New" panose="02070309020205020404" pitchFamily="49" charset="0"/>
              </a:rPr>
              <a:t>input$main</a:t>
            </a:r>
            <a:r>
              <a:rPr lang="fr-FR" sz="1000" dirty="0">
                <a:solidFill>
                  <a:srgbClr val="FF0000"/>
                </a:solidFill>
                <a:latin typeface="Courier New" panose="02070309020205020404" pitchFamily="49" charset="0"/>
                <a:cs typeface="Courier New" panose="02070309020205020404" pitchFamily="49" charset="0"/>
              </a:rPr>
              <a:t>); </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abline</a:t>
            </a:r>
            <a:r>
              <a:rPr lang="fr-FR" sz="1000" dirty="0">
                <a:solidFill>
                  <a:srgbClr val="FF0000"/>
                </a:solidFill>
                <a:latin typeface="Courier New" panose="02070309020205020404" pitchFamily="49" charset="0"/>
                <a:cs typeface="Courier New" panose="02070309020205020404" pitchFamily="49" charset="0"/>
              </a:rPr>
              <a:t>(v = </a:t>
            </a:r>
            <a:r>
              <a:rPr lang="fr-FR" sz="1000" dirty="0" err="1">
                <a:solidFill>
                  <a:srgbClr val="FF0000"/>
                </a:solidFill>
                <a:latin typeface="Courier New" panose="02070309020205020404" pitchFamily="49" charset="0"/>
                <a:cs typeface="Courier New" panose="02070309020205020404" pitchFamily="49" charset="0"/>
              </a:rPr>
              <a:t>input$mean</a:t>
            </a:r>
            <a:r>
              <a:rPr lang="fr-FR" sz="1000" dirty="0">
                <a:solidFill>
                  <a:srgbClr val="FF0000"/>
                </a:solidFill>
                <a:latin typeface="Courier New" panose="02070309020205020404" pitchFamily="49" charset="0"/>
                <a:cs typeface="Courier New" panose="02070309020205020404" pitchFamily="49" charset="0"/>
              </a:rPr>
              <a:t>, col = "</a:t>
            </a:r>
            <a:r>
              <a:rPr lang="fr-FR" sz="1000" dirty="0" err="1">
                <a:solidFill>
                  <a:srgbClr val="FF0000"/>
                </a:solidFill>
                <a:latin typeface="Courier New" panose="02070309020205020404" pitchFamily="49" charset="0"/>
                <a:cs typeface="Courier New" panose="02070309020205020404" pitchFamily="49" charset="0"/>
              </a:rPr>
              <a:t>blue</a:t>
            </a:r>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lwd</a:t>
            </a:r>
            <a:r>
              <a:rPr lang="fr-FR" sz="1000" dirty="0">
                <a:solidFill>
                  <a:srgbClr val="FF0000"/>
                </a:solidFill>
                <a:latin typeface="Courier New" panose="02070309020205020404" pitchFamily="49" charset="0"/>
                <a:cs typeface="Courier New" panose="02070309020205020404" pitchFamily="49" charset="0"/>
              </a:rPr>
              <a:t> = 2)</a:t>
            </a:r>
          </a:p>
          <a:p>
            <a:r>
              <a:rPr lang="fr-FR" sz="1000" dirty="0">
                <a:solidFill>
                  <a:srgbClr val="FF0000"/>
                </a:solidFill>
                <a:latin typeface="Courier New" panose="02070309020205020404" pitchFamily="49" charset="0"/>
                <a:cs typeface="Courier New" panose="02070309020205020404" pitchFamily="49" charset="0"/>
              </a:rPr>
              <a:t>      </a:t>
            </a:r>
          </a:p>
          <a:p>
            <a:r>
              <a:rPr lang="fr-FR" sz="1000" dirty="0">
                <a:solidFill>
                  <a:srgbClr val="FF0000"/>
                </a:solidFill>
                <a:latin typeface="Courier New" panose="02070309020205020404" pitchFamily="49" charset="0"/>
                <a:cs typeface="Courier New" panose="02070309020205020404" pitchFamily="49" charset="0"/>
              </a:rPr>
              <a:t>    } </a:t>
            </a:r>
            <a:r>
              <a:rPr lang="fr-FR" sz="1000" dirty="0" err="1">
                <a:solidFill>
                  <a:srgbClr val="FF0000"/>
                </a:solidFill>
                <a:latin typeface="Courier New" panose="02070309020205020404" pitchFamily="49" charset="0"/>
                <a:cs typeface="Courier New" panose="02070309020205020404" pitchFamily="49" charset="0"/>
              </a:rPr>
              <a:t>else</a:t>
            </a:r>
            <a:r>
              <a:rPr lang="fr-FR" sz="1000" dirty="0">
                <a:solidFill>
                  <a:srgbClr val="FF0000"/>
                </a:solidFill>
                <a:latin typeface="Courier New" panose="02070309020205020404" pitchFamily="49" charset="0"/>
                <a:cs typeface="Courier New" panose="02070309020205020404" pitchFamily="49" charset="0"/>
              </a:rPr>
              <a:t> if (</a:t>
            </a:r>
            <a:r>
              <a:rPr lang="fr-FR" sz="1000" dirty="0" err="1">
                <a:solidFill>
                  <a:srgbClr val="FF0000"/>
                </a:solidFill>
                <a:latin typeface="Courier New" panose="02070309020205020404" pitchFamily="49" charset="0"/>
                <a:cs typeface="Courier New" panose="02070309020205020404" pitchFamily="49" charset="0"/>
              </a:rPr>
              <a:t>input$plottype</a:t>
            </a:r>
            <a:r>
              <a:rPr lang="fr-FR" sz="1000" dirty="0">
                <a:solidFill>
                  <a:srgbClr val="FF0000"/>
                </a:solidFill>
                <a:latin typeface="Courier New" panose="02070309020205020404" pitchFamily="49" charset="0"/>
                <a:cs typeface="Courier New" panose="02070309020205020404" pitchFamily="49" charset="0"/>
              </a:rPr>
              <a:t> == "</a:t>
            </a:r>
            <a:r>
              <a:rPr lang="fr-FR" sz="1000" dirty="0" err="1">
                <a:solidFill>
                  <a:srgbClr val="FF0000"/>
                </a:solidFill>
                <a:latin typeface="Courier New" panose="02070309020205020404" pitchFamily="49" charset="0"/>
                <a:cs typeface="Courier New" panose="02070309020205020404" pitchFamily="49" charset="0"/>
              </a:rPr>
              <a:t>boxplot</a:t>
            </a:r>
            <a:r>
              <a:rPr lang="fr-FR" sz="1000" dirty="0">
                <a:solidFill>
                  <a:srgbClr val="FF0000"/>
                </a:solidFill>
                <a:latin typeface="Courier New" panose="02070309020205020404" pitchFamily="49" charset="0"/>
                <a:cs typeface="Courier New" panose="02070309020205020404" pitchFamily="49" charset="0"/>
              </a:rPr>
              <a:t>") {</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boxplot</a:t>
            </a:r>
            <a:r>
              <a:rPr lang="fr-FR" sz="1000" dirty="0">
                <a:solidFill>
                  <a:srgbClr val="FF0000"/>
                </a:solidFill>
                <a:latin typeface="Courier New" panose="02070309020205020404" pitchFamily="49" charset="0"/>
                <a:cs typeface="Courier New" panose="02070309020205020404" pitchFamily="49" charset="0"/>
              </a:rPr>
              <a:t>(data(), </a:t>
            </a:r>
            <a:r>
              <a:rPr lang="fr-FR" sz="1000" dirty="0" err="1">
                <a:solidFill>
                  <a:srgbClr val="FF0000"/>
                </a:solidFill>
                <a:latin typeface="Courier New" panose="02070309020205020404" pitchFamily="49" charset="0"/>
                <a:cs typeface="Courier New" panose="02070309020205020404" pitchFamily="49" charset="0"/>
              </a:rPr>
              <a:t>xlab</a:t>
            </a:r>
            <a:r>
              <a:rPr lang="fr-FR" sz="1000" dirty="0">
                <a:solidFill>
                  <a:srgbClr val="FF0000"/>
                </a:solidFill>
                <a:latin typeface="Courier New" panose="02070309020205020404" pitchFamily="49" charset="0"/>
                <a:cs typeface="Courier New" panose="02070309020205020404" pitchFamily="49" charset="0"/>
              </a:rPr>
              <a:t> = "x", main = </a:t>
            </a:r>
            <a:r>
              <a:rPr lang="fr-FR" sz="1000" dirty="0" err="1">
                <a:solidFill>
                  <a:srgbClr val="FF0000"/>
                </a:solidFill>
                <a:latin typeface="Courier New" panose="02070309020205020404" pitchFamily="49" charset="0"/>
                <a:cs typeface="Courier New" panose="02070309020205020404" pitchFamily="49" charset="0"/>
              </a:rPr>
              <a:t>input$main</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output$hello</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renderText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Random</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histogram</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output$params</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renderText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paste0("</a:t>
            </a:r>
            <a:r>
              <a:rPr lang="fr-FR" sz="1000" dirty="0" err="1">
                <a:latin typeface="Courier New" panose="02070309020205020404" pitchFamily="49" charset="0"/>
                <a:cs typeface="Courier New" panose="02070309020205020404" pitchFamily="49" charset="0"/>
              </a:rPr>
              <a:t>Parameters</a:t>
            </a:r>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 n = ", </a:t>
            </a:r>
            <a:r>
              <a:rPr lang="fr-FR" sz="1000" dirty="0" err="1">
                <a:latin typeface="Courier New" panose="02070309020205020404" pitchFamily="49" charset="0"/>
                <a:cs typeface="Courier New" panose="02070309020205020404" pitchFamily="49" charset="0"/>
              </a:rPr>
              <a:t>input$n</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bins</a:t>
            </a:r>
            <a:r>
              <a:rPr lang="fr-FR" sz="1000" dirty="0">
                <a:latin typeface="Courier New" panose="02070309020205020404" pitchFamily="49" charset="0"/>
                <a:cs typeface="Courier New" panose="02070309020205020404" pitchFamily="49" charset="0"/>
              </a:rPr>
              <a:t> = ", </a:t>
            </a:r>
            <a:r>
              <a:rPr lang="fr-FR" sz="1000" dirty="0" err="1">
                <a:latin typeface="Courier New" panose="02070309020205020404" pitchFamily="49" charset="0"/>
                <a:cs typeface="Courier New" panose="02070309020205020404" pitchFamily="49" charset="0"/>
              </a:rPr>
              <a:t>input$bins</a:t>
            </a:r>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output$mean</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renderText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paste0("</a:t>
            </a:r>
            <a:r>
              <a:rPr lang="fr-FR" sz="1000" dirty="0" err="1">
                <a:latin typeface="Courier New" panose="02070309020205020404" pitchFamily="49" charset="0"/>
                <a:cs typeface="Courier New" panose="02070309020205020404" pitchFamily="49" charset="0"/>
              </a:rPr>
              <a:t>Mean</a:t>
            </a:r>
            <a:r>
              <a:rPr lang="fr-FR" sz="1000" dirty="0">
                <a:latin typeface="Courier New" panose="02070309020205020404" pitchFamily="49" charset="0"/>
                <a:cs typeface="Courier New" panose="02070309020205020404" pitchFamily="49" charset="0"/>
              </a:rPr>
              <a:t> = ", </a:t>
            </a:r>
            <a:r>
              <a:rPr lang="fr-FR" sz="1000" dirty="0" err="1">
                <a:latin typeface="Courier New" panose="02070309020205020404" pitchFamily="49" charset="0"/>
                <a:cs typeface="Courier New" panose="02070309020205020404" pitchFamily="49" charset="0"/>
              </a:rPr>
              <a:t>input$mean</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output$sd</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renderText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paste0("</a:t>
            </a:r>
            <a:r>
              <a:rPr lang="fr-FR" sz="1000" dirty="0" err="1">
                <a:latin typeface="Courier New" panose="02070309020205020404" pitchFamily="49" charset="0"/>
                <a:cs typeface="Courier New" panose="02070309020205020404" pitchFamily="49" charset="0"/>
              </a:rPr>
              <a:t>Sd</a:t>
            </a:r>
            <a:r>
              <a:rPr lang="fr-FR" sz="1000" dirty="0">
                <a:latin typeface="Courier New" panose="02070309020205020404" pitchFamily="49" charset="0"/>
                <a:cs typeface="Courier New" panose="02070309020205020404" pitchFamily="49" charset="0"/>
              </a:rPr>
              <a:t> = ", </a:t>
            </a:r>
            <a:r>
              <a:rPr lang="fr-FR" sz="1000" dirty="0" err="1">
                <a:latin typeface="Courier New" panose="02070309020205020404" pitchFamily="49" charset="0"/>
                <a:cs typeface="Courier New" panose="02070309020205020404" pitchFamily="49" charset="0"/>
              </a:rPr>
              <a:t>input$sd</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p>
          <a:p>
            <a:r>
              <a:rPr lang="fr-FR" sz="1000" dirty="0" smtClean="0">
                <a:latin typeface="Courier New" panose="02070309020205020404" pitchFamily="49" charset="0"/>
                <a:cs typeface="Courier New" panose="02070309020205020404" pitchFamily="49" charset="0"/>
              </a:rPr>
              <a:t>}</a:t>
            </a:r>
            <a:endParaRPr lang="fr-FR" sz="1000" dirty="0">
              <a:latin typeface="Courier New" panose="02070309020205020404" pitchFamily="49" charset="0"/>
              <a:cs typeface="Courier New" panose="02070309020205020404" pitchFamily="49" charset="0"/>
            </a:endParaRPr>
          </a:p>
          <a:p>
            <a:r>
              <a:rPr lang="fr-FR" sz="1000" dirty="0" err="1">
                <a:latin typeface="Courier New" panose="02070309020205020404" pitchFamily="49" charset="0"/>
                <a:cs typeface="Courier New" panose="02070309020205020404" pitchFamily="49" charset="0"/>
              </a:rPr>
              <a:t>shinyApp</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ui</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ui</a:t>
            </a:r>
            <a:r>
              <a:rPr lang="fr-FR" sz="1000" dirty="0">
                <a:latin typeface="Courier New" panose="02070309020205020404" pitchFamily="49" charset="0"/>
                <a:cs typeface="Courier New" panose="02070309020205020404" pitchFamily="49" charset="0"/>
              </a:rPr>
              <a:t>, server = server</a:t>
            </a:r>
            <a:r>
              <a:rPr lang="fr-FR" sz="1000" dirty="0" smtClean="0">
                <a:latin typeface="Courier New" panose="02070309020205020404" pitchFamily="49" charset="0"/>
                <a:cs typeface="Courier New" panose="02070309020205020404" pitchFamily="49" charset="0"/>
              </a:rPr>
              <a:t>)</a:t>
            </a:r>
            <a:endParaRPr lang="fr-FR"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483753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#6 – </a:t>
            </a:r>
            <a:r>
              <a:rPr lang="fr-FR" sz="2800" b="1" dirty="0"/>
              <a:t>Change the </a:t>
            </a:r>
            <a:r>
              <a:rPr lang="fr-FR" sz="2800" b="1" dirty="0" err="1"/>
              <a:t>appearance</a:t>
            </a:r>
            <a:r>
              <a:rPr lang="fr-FR" sz="2800" b="1" dirty="0"/>
              <a:t> of the </a:t>
            </a:r>
            <a:r>
              <a:rPr lang="fr-FR" sz="2800" b="1" dirty="0" smtClean="0"/>
              <a:t>widgets</a:t>
            </a:r>
          </a:p>
          <a:p>
            <a:pPr marL="127000" indent="0" algn="ctr">
              <a:buNone/>
            </a:pPr>
            <a:r>
              <a:rPr lang="en-US" sz="2800" dirty="0" smtClean="0"/>
              <a:t>You </a:t>
            </a:r>
            <a:r>
              <a:rPr lang="en-US" sz="2800" dirty="0"/>
              <a:t>can customize the size of the bars and plots:</a:t>
            </a:r>
          </a:p>
          <a:p>
            <a:pPr marL="127000" indent="0" algn="ctr">
              <a:buNone/>
            </a:pPr>
            <a:endParaRPr lang="en-US" sz="2800" dirty="0"/>
          </a:p>
          <a:p>
            <a:pPr algn="ctr"/>
            <a:r>
              <a:rPr lang="en-US" sz="2700" dirty="0" smtClean="0"/>
              <a:t>Change </a:t>
            </a:r>
            <a:r>
              <a:rPr lang="en-US" sz="2700" dirty="0"/>
              <a:t>the size of the sidebar; the "width" option of the </a:t>
            </a:r>
            <a:r>
              <a:rPr lang="en-US" sz="2700" dirty="0" err="1"/>
              <a:t>sidebarPanel</a:t>
            </a:r>
            <a:r>
              <a:rPr lang="en-US" sz="2700" dirty="0"/>
              <a:t> accepts values between 1 and 12.</a:t>
            </a:r>
          </a:p>
          <a:p>
            <a:pPr algn="ctr"/>
            <a:r>
              <a:rPr lang="en-US" sz="2700" dirty="0"/>
              <a:t>Change the aspect ratio of the graph: </a:t>
            </a:r>
            <a:r>
              <a:rPr lang="en-US" sz="2700" dirty="0" err="1">
                <a:latin typeface="Courier New" panose="02070309020205020404" pitchFamily="49" charset="0"/>
                <a:cs typeface="Courier New" panose="02070309020205020404" pitchFamily="49" charset="0"/>
              </a:rPr>
              <a:t>plotOutput</a:t>
            </a:r>
            <a:r>
              <a:rPr lang="en-US" sz="2700" dirty="0">
                <a:latin typeface="Courier New" panose="02070309020205020404" pitchFamily="49" charset="0"/>
                <a:cs typeface="Courier New" panose="02070309020205020404" pitchFamily="49" charset="0"/>
              </a:rPr>
              <a:t>("plot", width="500px", height = "500px</a:t>
            </a:r>
            <a:r>
              <a:rPr lang="en-US" sz="2700" dirty="0" smtClean="0">
                <a:latin typeface="Courier New" panose="02070309020205020404" pitchFamily="49" charset="0"/>
                <a:cs typeface="Courier New" panose="02070309020205020404" pitchFamily="49" charset="0"/>
              </a:rPr>
              <a:t>")</a:t>
            </a:r>
            <a:endParaRPr lang="fr-FR" sz="2700" dirty="0"/>
          </a:p>
        </p:txBody>
      </p:sp>
    </p:spTree>
    <p:extLst>
      <p:ext uri="{BB962C8B-B14F-4D97-AF65-F5344CB8AC3E}">
        <p14:creationId xmlns:p14="http://schemas.microsoft.com/office/powerpoint/2010/main" val="2233305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fr-FR" dirty="0"/>
              <a:t>Introduction à R Shiny</a:t>
            </a:r>
            <a:endParaRPr dirty="0"/>
          </a:p>
        </p:txBody>
      </p:sp>
      <p:sp>
        <p:nvSpPr>
          <p:cNvPr id="4" name="Espace réservé du texte 3"/>
          <p:cNvSpPr>
            <a:spLocks noGrp="1"/>
          </p:cNvSpPr>
          <p:nvPr>
            <p:ph type="body" idx="1"/>
          </p:nvPr>
        </p:nvSpPr>
        <p:spPr/>
        <p:txBody>
          <a:bodyPr anchor="ctr"/>
          <a:lstStyle/>
          <a:p>
            <a:pPr marL="127000" indent="0" algn="ctr">
              <a:buNone/>
            </a:pPr>
            <a:r>
              <a:rPr lang="en-US" sz="4000" dirty="0"/>
              <a:t>How do you share R results with your collaborators ?</a:t>
            </a:r>
          </a:p>
          <a:p>
            <a:endParaRPr lang="fr-FR" sz="4000" dirty="0"/>
          </a:p>
        </p:txBody>
      </p:sp>
    </p:spTree>
    <p:extLst>
      <p:ext uri="{BB962C8B-B14F-4D97-AF65-F5344CB8AC3E}">
        <p14:creationId xmlns:p14="http://schemas.microsoft.com/office/powerpoint/2010/main" val="345526263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6 : </a:t>
            </a:r>
            <a:r>
              <a:rPr lang="fr-FR" dirty="0"/>
              <a:t>Change the </a:t>
            </a:r>
            <a:r>
              <a:rPr lang="fr-FR" dirty="0" err="1"/>
              <a:t>appearance</a:t>
            </a:r>
            <a:r>
              <a:rPr lang="fr-FR" dirty="0"/>
              <a:t> of the widgets</a:t>
            </a:r>
            <a:endParaRPr lang="en-US" dirty="0"/>
          </a:p>
        </p:txBody>
      </p:sp>
      <p:sp>
        <p:nvSpPr>
          <p:cNvPr id="4" name="Rectangle 3"/>
          <p:cNvSpPr/>
          <p:nvPr/>
        </p:nvSpPr>
        <p:spPr>
          <a:xfrm>
            <a:off x="0" y="336985"/>
            <a:ext cx="4572000" cy="4385816"/>
          </a:xfrm>
          <a:prstGeom prst="rect">
            <a:avLst/>
          </a:prstGeom>
        </p:spPr>
        <p:txBody>
          <a:bodyPr>
            <a:spAutoFit/>
          </a:bodyPr>
          <a:lstStyle/>
          <a:p>
            <a:r>
              <a:rPr lang="fr-FR" sz="900" dirty="0" err="1">
                <a:latin typeface="Courier New" panose="02070309020205020404" pitchFamily="49" charset="0"/>
                <a:cs typeface="Courier New" panose="02070309020205020404" pitchFamily="49" charset="0"/>
              </a:rPr>
              <a:t>ui</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fluidPage</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titlePanel</a:t>
            </a:r>
            <a:r>
              <a:rPr lang="fr-FR" sz="900" dirty="0">
                <a:latin typeface="Courier New" panose="02070309020205020404" pitchFamily="49" charset="0"/>
                <a:cs typeface="Courier New" panose="02070309020205020404" pitchFamily="49" charset="0"/>
              </a:rPr>
              <a:t>("Workshop - </a:t>
            </a:r>
            <a:r>
              <a:rPr lang="fr-FR" sz="900" dirty="0" err="1">
                <a:latin typeface="Courier New" panose="02070309020205020404" pitchFamily="49" charset="0"/>
                <a:cs typeface="Courier New" panose="02070309020205020404" pitchFamily="49" charset="0"/>
              </a:rPr>
              <a:t>Example</a:t>
            </a:r>
            <a:r>
              <a:rPr lang="fr-FR" sz="900" dirty="0">
                <a:latin typeface="Courier New" panose="02070309020205020404" pitchFamily="49" charset="0"/>
                <a:cs typeface="Courier New" panose="02070309020205020404" pitchFamily="49" charset="0"/>
              </a:rPr>
              <a:t> 1 – Basic  </a:t>
            </a:r>
            <a:r>
              <a:rPr lang="fr-FR" sz="900" dirty="0" err="1">
                <a:latin typeface="Courier New" panose="02070309020205020404" pitchFamily="49" charset="0"/>
                <a:cs typeface="Courier New" panose="02070309020205020404" pitchFamily="49" charset="0"/>
              </a:rPr>
              <a:t>Histogram</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sidebarLayout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sidebarPanel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sidebarPanel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width</a:t>
            </a:r>
            <a:r>
              <a:rPr lang="fr-FR" sz="900" dirty="0">
                <a:solidFill>
                  <a:srgbClr val="FF0000"/>
                </a:solidFill>
                <a:latin typeface="Courier New" panose="02070309020205020404" pitchFamily="49" charset="0"/>
                <a:cs typeface="Courier New" panose="02070309020205020404" pitchFamily="49" charset="0"/>
              </a:rPr>
              <a:t>=3</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inputId</a:t>
            </a:r>
            <a:r>
              <a:rPr lang="fr-FR" sz="900" dirty="0">
                <a:latin typeface="Courier New" panose="02070309020205020404" pitchFamily="49" charset="0"/>
                <a:cs typeface="Courier New" panose="02070309020205020404" pitchFamily="49" charset="0"/>
              </a:rPr>
              <a:t> = "main", label = "Plot </a:t>
            </a:r>
            <a:r>
              <a:rPr lang="fr-FR" sz="900" dirty="0" err="1">
                <a:latin typeface="Courier New" panose="02070309020205020404" pitchFamily="49" charset="0"/>
                <a:cs typeface="Courier New" panose="02070309020205020404" pitchFamily="49" charset="0"/>
              </a:rPr>
              <a:t>title</a:t>
            </a:r>
            <a:r>
              <a:rPr lang="fr-FR" sz="900" dirty="0">
                <a:latin typeface="Courier New" panose="02070309020205020404" pitchFamily="49" charset="0"/>
                <a:cs typeface="Courier New" panose="02070309020205020404" pitchFamily="49" charset="0"/>
              </a:rPr>
              <a:t>", value = "</a:t>
            </a:r>
            <a:r>
              <a:rPr lang="fr-FR" sz="900" dirty="0" err="1">
                <a:latin typeface="Courier New" panose="02070309020205020404" pitchFamily="49" charset="0"/>
                <a:cs typeface="Courier New" panose="02070309020205020404" pitchFamily="49" charset="0"/>
              </a:rPr>
              <a:t>Random</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sampling</a:t>
            </a:r>
            <a:r>
              <a:rPr lang="fr-FR" sz="900" dirty="0">
                <a:latin typeface="Courier New" panose="02070309020205020404" pitchFamily="49" charset="0"/>
                <a:cs typeface="Courier New" panose="02070309020205020404" pitchFamily="49" charset="0"/>
              </a:rPr>
              <a:t> distribution"),</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numericInput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inputId</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label = "</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 = 5),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numericInput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inputId</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label = "Standard </a:t>
            </a:r>
            <a:r>
              <a:rPr lang="fr-FR" sz="900" dirty="0" err="1">
                <a:latin typeface="Courier New" panose="02070309020205020404" pitchFamily="49" charset="0"/>
                <a:cs typeface="Courier New" panose="02070309020205020404" pitchFamily="49" charset="0"/>
              </a:rPr>
              <a:t>deviation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 = 2),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numericInput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inputId</a:t>
            </a:r>
            <a:r>
              <a:rPr lang="fr-FR" sz="900" dirty="0">
                <a:latin typeface="Courier New" panose="02070309020205020404" pitchFamily="49" charset="0"/>
                <a:cs typeface="Courier New" panose="02070309020205020404" pitchFamily="49" charset="0"/>
              </a:rPr>
              <a:t> = "n",</a:t>
            </a:r>
          </a:p>
          <a:p>
            <a:r>
              <a:rPr lang="fr-FR" sz="900" dirty="0">
                <a:latin typeface="Courier New" panose="02070309020205020404" pitchFamily="49" charset="0"/>
                <a:cs typeface="Courier New" panose="02070309020205020404" pitchFamily="49" charset="0"/>
              </a:rPr>
              <a:t>                   label = "</a:t>
            </a:r>
            <a:r>
              <a:rPr lang="fr-FR" sz="900" dirty="0" err="1">
                <a:latin typeface="Courier New" panose="02070309020205020404" pitchFamily="49" charset="0"/>
                <a:cs typeface="Courier New" panose="02070309020205020404" pitchFamily="49" charset="0"/>
              </a:rPr>
              <a:t>Number</a:t>
            </a:r>
            <a:r>
              <a:rPr lang="fr-FR" sz="900" dirty="0">
                <a:latin typeface="Courier New" panose="02070309020205020404" pitchFamily="49" charset="0"/>
                <a:cs typeface="Courier New" panose="02070309020205020404" pitchFamily="49" charset="0"/>
              </a:rPr>
              <a:t> of observations",</a:t>
            </a:r>
          </a:p>
          <a:p>
            <a:r>
              <a:rPr lang="fr-FR" sz="900" dirty="0">
                <a:latin typeface="Courier New" panose="02070309020205020404" pitchFamily="49" charset="0"/>
                <a:cs typeface="Courier New" panose="02070309020205020404" pitchFamily="49" charset="0"/>
              </a:rPr>
              <a:t>                   value = 1000),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numericInput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inputId</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bins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label = "</a:t>
            </a:r>
            <a:r>
              <a:rPr lang="fr-FR" sz="900" dirty="0" err="1">
                <a:latin typeface="Courier New" panose="02070309020205020404" pitchFamily="49" charset="0"/>
                <a:cs typeface="Courier New" panose="02070309020205020404" pitchFamily="49" charset="0"/>
              </a:rPr>
              <a:t>Number</a:t>
            </a:r>
            <a:r>
              <a:rPr lang="fr-FR" sz="900" dirty="0">
                <a:latin typeface="Courier New" panose="02070309020205020404" pitchFamily="49" charset="0"/>
                <a:cs typeface="Courier New" panose="02070309020205020404" pitchFamily="49" charset="0"/>
              </a:rPr>
              <a:t> of </a:t>
            </a:r>
            <a:r>
              <a:rPr lang="fr-FR" sz="900" dirty="0" err="1">
                <a:latin typeface="Courier New" panose="02070309020205020404" pitchFamily="49" charset="0"/>
                <a:cs typeface="Courier New" panose="02070309020205020404" pitchFamily="49" charset="0"/>
              </a:rPr>
              <a:t>bins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 = 25),</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radioButtons</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plottype</a:t>
            </a:r>
            <a:r>
              <a:rPr lang="fr-FR" sz="900" dirty="0">
                <a:latin typeface="Courier New" panose="02070309020205020404" pitchFamily="49" charset="0"/>
                <a:cs typeface="Courier New" panose="02070309020205020404" pitchFamily="49" charset="0"/>
              </a:rPr>
              <a:t>", "Plot type:",</a:t>
            </a:r>
          </a:p>
          <a:p>
            <a:r>
              <a:rPr lang="fr-FR" sz="900" dirty="0">
                <a:latin typeface="Courier New" panose="02070309020205020404" pitchFamily="49" charset="0"/>
                <a:cs typeface="Courier New" panose="02070309020205020404" pitchFamily="49" charset="0"/>
              </a:rPr>
              <a:t>                   c("</a:t>
            </a:r>
            <a:r>
              <a:rPr lang="fr-FR" sz="900" dirty="0" err="1">
                <a:latin typeface="Courier New" panose="02070309020205020404" pitchFamily="49" charset="0"/>
                <a:cs typeface="Courier New" panose="02070309020205020404" pitchFamily="49" charset="0"/>
              </a:rPr>
              <a:t>Histogram</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hist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Boxplot</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boxplot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mainPanel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plotOutput</a:t>
            </a:r>
            <a:r>
              <a:rPr lang="fr-FR" sz="900" dirty="0">
                <a:latin typeface="Courier New" panose="02070309020205020404" pitchFamily="49" charset="0"/>
                <a:cs typeface="Courier New" panose="02070309020205020404" pitchFamily="49" charset="0"/>
              </a:rPr>
              <a:t>("plot", </a:t>
            </a:r>
            <a:r>
              <a:rPr lang="fr-FR" sz="900" dirty="0" err="1">
                <a:solidFill>
                  <a:srgbClr val="FF0000"/>
                </a:solidFill>
                <a:latin typeface="Courier New" panose="02070309020205020404" pitchFamily="49" charset="0"/>
                <a:cs typeface="Courier New" panose="02070309020205020404" pitchFamily="49" charset="0"/>
              </a:rPr>
              <a:t>width</a:t>
            </a:r>
            <a:r>
              <a:rPr lang="fr-FR" sz="900" dirty="0">
                <a:solidFill>
                  <a:srgbClr val="FF0000"/>
                </a:solidFill>
                <a:latin typeface="Courier New" panose="02070309020205020404" pitchFamily="49" charset="0"/>
                <a:cs typeface="Courier New" panose="02070309020205020404" pitchFamily="49" charset="0"/>
              </a:rPr>
              <a:t> = "500px", </a:t>
            </a:r>
            <a:r>
              <a:rPr lang="fr-FR" sz="900" dirty="0" err="1">
                <a:solidFill>
                  <a:srgbClr val="FF0000"/>
                </a:solidFill>
                <a:latin typeface="Courier New" panose="02070309020205020404" pitchFamily="49" charset="0"/>
                <a:cs typeface="Courier New" panose="02070309020205020404" pitchFamily="49" charset="0"/>
              </a:rPr>
              <a:t>height</a:t>
            </a:r>
            <a:r>
              <a:rPr lang="fr-FR" sz="900" dirty="0">
                <a:solidFill>
                  <a:srgbClr val="FF0000"/>
                </a:solidFill>
                <a:latin typeface="Courier New" panose="02070309020205020404" pitchFamily="49" charset="0"/>
                <a:cs typeface="Courier New" panose="02070309020205020404" pitchFamily="49" charset="0"/>
              </a:rPr>
              <a:t> = "500px"</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("hello"),</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params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 ) )</a:t>
            </a:r>
          </a:p>
        </p:txBody>
      </p:sp>
      <p:sp>
        <p:nvSpPr>
          <p:cNvPr id="5" name="Rectangle 4"/>
          <p:cNvSpPr/>
          <p:nvPr/>
        </p:nvSpPr>
        <p:spPr>
          <a:xfrm>
            <a:off x="4572000" y="336985"/>
            <a:ext cx="4572000" cy="4524315"/>
          </a:xfrm>
          <a:prstGeom prst="rect">
            <a:avLst/>
          </a:prstGeom>
        </p:spPr>
        <p:txBody>
          <a:bodyPr>
            <a:spAutoFit/>
          </a:bodyPr>
          <a:lstStyle/>
          <a:p>
            <a:r>
              <a:rPr lang="fr-FR" sz="900" dirty="0">
                <a:latin typeface="Courier New" panose="02070309020205020404" pitchFamily="49" charset="0"/>
                <a:cs typeface="Courier New" panose="02070309020205020404" pitchFamily="49" charset="0"/>
              </a:rPr>
              <a:t>server &lt;- </a:t>
            </a:r>
            <a:r>
              <a:rPr lang="fr-FR" sz="900" dirty="0" err="1">
                <a:latin typeface="Courier New" panose="02070309020205020404" pitchFamily="49" charset="0"/>
                <a:cs typeface="Courier New" panose="02070309020205020404" pitchFamily="49" charset="0"/>
              </a:rPr>
              <a:t>function</a:t>
            </a:r>
            <a:r>
              <a:rPr lang="fr-FR" sz="900" dirty="0">
                <a:latin typeface="Courier New" panose="02070309020205020404" pitchFamily="49" charset="0"/>
                <a:cs typeface="Courier New" panose="02070309020205020404" pitchFamily="49" charset="0"/>
              </a:rPr>
              <a:t>(input, output) {</a:t>
            </a:r>
          </a:p>
          <a:p>
            <a:r>
              <a:rPr lang="fr-FR" sz="900" dirty="0">
                <a:latin typeface="Courier New" panose="02070309020205020404" pitchFamily="49" charset="0"/>
                <a:cs typeface="Courier New" panose="02070309020205020404" pitchFamily="49" charset="0"/>
              </a:rPr>
              <a:t>  data &lt;- </a:t>
            </a:r>
            <a:r>
              <a:rPr lang="fr-FR" sz="900" dirty="0" err="1">
                <a:latin typeface="Courier New" panose="02070309020205020404" pitchFamily="49" charset="0"/>
                <a:cs typeface="Courier New" panose="02070309020205020404" pitchFamily="49" charset="0"/>
              </a:rPr>
              <a:t>reactive</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x &lt;- </a:t>
            </a:r>
            <a:r>
              <a:rPr lang="fr-FR" sz="900" dirty="0" err="1">
                <a:latin typeface="Courier New" panose="02070309020205020404" pitchFamily="49" charset="0"/>
                <a:cs typeface="Courier New" panose="02070309020205020404" pitchFamily="49" charset="0"/>
              </a:rPr>
              <a:t>rnorm</a:t>
            </a:r>
            <a:r>
              <a:rPr lang="fr-FR" sz="900" dirty="0">
                <a:latin typeface="Courier New" panose="02070309020205020404" pitchFamily="49" charset="0"/>
                <a:cs typeface="Courier New" panose="02070309020205020404" pitchFamily="49" charset="0"/>
              </a:rPr>
              <a:t>(n = </a:t>
            </a:r>
            <a:r>
              <a:rPr lang="fr-FR" sz="900" dirty="0" err="1">
                <a:latin typeface="Courier New" panose="02070309020205020404" pitchFamily="49" charset="0"/>
                <a:cs typeface="Courier New" panose="02070309020205020404" pitchFamily="49" charset="0"/>
              </a:rPr>
              <a:t>input$n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input$mean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input$sd</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x })</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output$plot</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renderPlot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input$plottype</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hist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hist</a:t>
            </a:r>
            <a:r>
              <a:rPr lang="fr-FR" sz="900" dirty="0">
                <a:latin typeface="Courier New" panose="02070309020205020404" pitchFamily="49" charset="0"/>
                <a:cs typeface="Courier New" panose="02070309020205020404" pitchFamily="49" charset="0"/>
              </a:rPr>
              <a:t>(data(), </a:t>
            </a:r>
            <a:r>
              <a:rPr lang="fr-FR" sz="900" dirty="0" err="1">
                <a:latin typeface="Courier New" panose="02070309020205020404" pitchFamily="49" charset="0"/>
                <a:cs typeface="Courier New" panose="02070309020205020404" pitchFamily="49" charset="0"/>
              </a:rPr>
              <a:t>input$bins</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xlab</a:t>
            </a:r>
            <a:r>
              <a:rPr lang="fr-FR" sz="900" dirty="0">
                <a:latin typeface="Courier New" panose="02070309020205020404" pitchFamily="49" charset="0"/>
                <a:cs typeface="Courier New" panose="02070309020205020404" pitchFamily="49" charset="0"/>
              </a:rPr>
              <a:t> = "x", main = </a:t>
            </a:r>
            <a:r>
              <a:rPr lang="fr-FR" sz="900" dirty="0" err="1">
                <a:latin typeface="Courier New" panose="02070309020205020404" pitchFamily="49" charset="0"/>
                <a:cs typeface="Courier New" panose="02070309020205020404" pitchFamily="49" charset="0"/>
              </a:rPr>
              <a:t>input$main</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abline</a:t>
            </a:r>
            <a:r>
              <a:rPr lang="fr-FR" sz="900" dirty="0">
                <a:latin typeface="Courier New" panose="02070309020205020404" pitchFamily="49" charset="0"/>
                <a:cs typeface="Courier New" panose="02070309020205020404" pitchFamily="49" charset="0"/>
              </a:rPr>
              <a:t>(v = </a:t>
            </a:r>
            <a:r>
              <a:rPr lang="fr-FR" sz="900" dirty="0" err="1">
                <a:latin typeface="Courier New" panose="02070309020205020404" pitchFamily="49" charset="0"/>
                <a:cs typeface="Courier New" panose="02070309020205020404" pitchFamily="49" charset="0"/>
              </a:rPr>
              <a:t>input$mean</a:t>
            </a:r>
            <a:r>
              <a:rPr lang="fr-FR" sz="900" dirty="0">
                <a:latin typeface="Courier New" panose="02070309020205020404" pitchFamily="49" charset="0"/>
                <a:cs typeface="Courier New" panose="02070309020205020404" pitchFamily="49" charset="0"/>
              </a:rPr>
              <a:t>, col = "</a:t>
            </a:r>
            <a:r>
              <a:rPr lang="fr-FR" sz="900" dirty="0" err="1">
                <a:latin typeface="Courier New" panose="02070309020205020404" pitchFamily="49" charset="0"/>
                <a:cs typeface="Courier New" panose="02070309020205020404" pitchFamily="49" charset="0"/>
              </a:rPr>
              <a:t>blue</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lwd</a:t>
            </a:r>
            <a:r>
              <a:rPr lang="fr-FR" sz="900" dirty="0">
                <a:latin typeface="Courier New" panose="02070309020205020404" pitchFamily="49" charset="0"/>
                <a:cs typeface="Courier New" panose="02070309020205020404" pitchFamily="49" charset="0"/>
              </a:rPr>
              <a:t> = 2)</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input$plottype</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boxplot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boxplot</a:t>
            </a:r>
            <a:r>
              <a:rPr lang="fr-FR" sz="900" dirty="0">
                <a:latin typeface="Courier New" panose="02070309020205020404" pitchFamily="49" charset="0"/>
                <a:cs typeface="Courier New" panose="02070309020205020404" pitchFamily="49" charset="0"/>
              </a:rPr>
              <a:t>(data(), </a:t>
            </a:r>
            <a:r>
              <a:rPr lang="fr-FR" sz="900" dirty="0" err="1">
                <a:latin typeface="Courier New" panose="02070309020205020404" pitchFamily="49" charset="0"/>
                <a:cs typeface="Courier New" panose="02070309020205020404" pitchFamily="49" charset="0"/>
              </a:rPr>
              <a:t>xlab</a:t>
            </a:r>
            <a:r>
              <a:rPr lang="fr-FR" sz="900" dirty="0">
                <a:latin typeface="Courier New" panose="02070309020205020404" pitchFamily="49" charset="0"/>
                <a:cs typeface="Courier New" panose="02070309020205020404" pitchFamily="49" charset="0"/>
              </a:rPr>
              <a:t> = "x", main = </a:t>
            </a:r>
            <a:r>
              <a:rPr lang="fr-FR" sz="900" dirty="0" err="1">
                <a:latin typeface="Courier New" panose="02070309020205020404" pitchFamily="49" charset="0"/>
                <a:cs typeface="Courier New" panose="02070309020205020404" pitchFamily="49" charset="0"/>
              </a:rPr>
              <a:t>input$main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output$hello</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renderText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Random</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histogram</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output$params</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renderText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paste0("</a:t>
            </a:r>
            <a:r>
              <a:rPr lang="fr-FR" sz="900" dirty="0" err="1">
                <a:latin typeface="Courier New" panose="02070309020205020404" pitchFamily="49" charset="0"/>
                <a:cs typeface="Courier New" panose="02070309020205020404" pitchFamily="49" charset="0"/>
              </a:rPr>
              <a:t>Parameters</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n = ", </a:t>
            </a:r>
            <a:r>
              <a:rPr lang="fr-FR" sz="900" dirty="0" err="1">
                <a:latin typeface="Courier New" panose="02070309020205020404" pitchFamily="49" charset="0"/>
                <a:cs typeface="Courier New" panose="02070309020205020404" pitchFamily="49" charset="0"/>
              </a:rPr>
              <a:t>input$n</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bins</a:t>
            </a:r>
            <a:r>
              <a:rPr lang="fr-FR" sz="900" dirty="0">
                <a:latin typeface="Courier New" panose="02070309020205020404" pitchFamily="49" charset="0"/>
                <a:cs typeface="Courier New" panose="02070309020205020404" pitchFamily="49" charset="0"/>
              </a:rPr>
              <a:t> = ", </a:t>
            </a:r>
            <a:r>
              <a:rPr lang="fr-FR" sz="900" dirty="0" err="1">
                <a:latin typeface="Courier New" panose="02070309020205020404" pitchFamily="49" charset="0"/>
                <a:cs typeface="Courier New" panose="02070309020205020404" pitchFamily="49" charset="0"/>
              </a:rPr>
              <a:t>input$bins</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output$mean</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renderText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paste0("</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 = ", </a:t>
            </a:r>
            <a:r>
              <a:rPr lang="fr-FR" sz="900" dirty="0" err="1">
                <a:latin typeface="Courier New" panose="02070309020205020404" pitchFamily="49" charset="0"/>
                <a:cs typeface="Courier New" panose="02070309020205020404" pitchFamily="49" charset="0"/>
              </a:rPr>
              <a:t>input$mean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output$sd</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renderText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paste0("</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 = ", </a:t>
            </a:r>
            <a:r>
              <a:rPr lang="fr-FR" sz="900" dirty="0" err="1">
                <a:latin typeface="Courier New" panose="02070309020205020404" pitchFamily="49" charset="0"/>
                <a:cs typeface="Courier New" panose="02070309020205020404" pitchFamily="49" charset="0"/>
              </a:rPr>
              <a:t>input$sd</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a:t>
            </a:r>
          </a:p>
          <a:p>
            <a:endParaRPr lang="fr-FR" sz="900" dirty="0">
              <a:latin typeface="Courier New" panose="02070309020205020404" pitchFamily="49" charset="0"/>
              <a:cs typeface="Courier New" panose="02070309020205020404" pitchFamily="49" charset="0"/>
            </a:endParaRPr>
          </a:p>
          <a:p>
            <a:r>
              <a:rPr lang="fr-FR" sz="900" dirty="0" err="1">
                <a:latin typeface="Courier New" panose="02070309020205020404" pitchFamily="49" charset="0"/>
                <a:cs typeface="Courier New" panose="02070309020205020404" pitchFamily="49" charset="0"/>
              </a:rPr>
              <a:t>shinyApp</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ui</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ui</a:t>
            </a:r>
            <a:r>
              <a:rPr lang="fr-FR" sz="900" dirty="0">
                <a:latin typeface="Courier New" panose="02070309020205020404" pitchFamily="49" charset="0"/>
                <a:cs typeface="Courier New" panose="02070309020205020404" pitchFamily="49" charset="0"/>
              </a:rPr>
              <a:t>, server = server)</a:t>
            </a:r>
          </a:p>
          <a:p>
            <a:endParaRPr lang="fr-FR" sz="900" dirty="0">
              <a:latin typeface="Courier New" panose="02070309020205020404" pitchFamily="49" charset="0"/>
              <a:cs typeface="Courier New" panose="02070309020205020404" pitchFamily="49" charset="0"/>
            </a:endParaRPr>
          </a:p>
          <a:p>
            <a:endParaRPr lang="fr-FR" sz="9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3882097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#7 – </a:t>
            </a:r>
            <a:r>
              <a:rPr lang="fr-FR" sz="2800" b="1" dirty="0" smtClean="0"/>
              <a:t>Panel </a:t>
            </a:r>
            <a:r>
              <a:rPr lang="fr-FR" sz="2800" b="1" dirty="0" err="1" smtClean="0"/>
              <a:t>appears</a:t>
            </a:r>
            <a:r>
              <a:rPr lang="fr-FR" sz="2800" b="1" dirty="0" smtClean="0"/>
              <a:t> and </a:t>
            </a:r>
            <a:r>
              <a:rPr lang="fr-FR" sz="2800" b="1" dirty="0" err="1" smtClean="0"/>
              <a:t>disappears</a:t>
            </a:r>
            <a:r>
              <a:rPr lang="en-US" sz="2800" b="1" dirty="0" smtClean="0"/>
              <a:t/>
            </a:r>
            <a:br>
              <a:rPr lang="en-US" sz="2800" b="1" dirty="0" smtClean="0"/>
            </a:br>
            <a:r>
              <a:rPr lang="en-US" sz="2800" dirty="0"/>
              <a:t>An ugly feature of our application: </a:t>
            </a:r>
          </a:p>
          <a:p>
            <a:pPr marL="127000" indent="0" algn="ctr">
              <a:buNone/>
            </a:pPr>
            <a:r>
              <a:rPr lang="en-US" sz="2800" dirty="0" smtClean="0"/>
              <a:t>The </a:t>
            </a:r>
            <a:r>
              <a:rPr lang="en-US" sz="2800" dirty="0"/>
              <a:t>input field Number of bins only makes sense for the histogram, not for the boxplot, so it should not appear when we do a boxplot.</a:t>
            </a:r>
          </a:p>
          <a:p>
            <a:pPr marL="127000" indent="0" algn="ctr">
              <a:buNone/>
            </a:pPr>
            <a:endParaRPr lang="fr-FR" sz="2800" dirty="0" smtClean="0"/>
          </a:p>
          <a:p>
            <a:pPr marL="127000" indent="0" algn="ctr">
              <a:buNone/>
            </a:pPr>
            <a:r>
              <a:rPr lang="en-US" sz="2800" b="1" dirty="0"/>
              <a:t>Hint</a:t>
            </a:r>
            <a:r>
              <a:rPr lang="en-US" sz="2800" dirty="0"/>
              <a:t>: use the </a:t>
            </a:r>
            <a:r>
              <a:rPr lang="en-US" sz="2800" dirty="0" err="1">
                <a:latin typeface="Courier New" panose="02070309020205020404" pitchFamily="49" charset="0"/>
                <a:cs typeface="Courier New" panose="02070309020205020404" pitchFamily="49" charset="0"/>
              </a:rPr>
              <a:t>conditionalPanel</a:t>
            </a:r>
            <a:r>
              <a:rPr lang="en-US" sz="2800" dirty="0">
                <a:latin typeface="Courier New" panose="02070309020205020404" pitchFamily="49" charset="0"/>
                <a:cs typeface="Courier New" panose="02070309020205020404" pitchFamily="49" charset="0"/>
              </a:rPr>
              <a:t>()</a:t>
            </a:r>
            <a:r>
              <a:rPr lang="en-US" sz="2800" dirty="0"/>
              <a:t> function.</a:t>
            </a:r>
          </a:p>
          <a:p>
            <a:pPr marL="127000" indent="0" algn="ctr">
              <a:buNone/>
            </a:pPr>
            <a:endParaRPr lang="fr-FR" sz="2800" dirty="0"/>
          </a:p>
        </p:txBody>
      </p:sp>
    </p:spTree>
    <p:extLst>
      <p:ext uri="{BB962C8B-B14F-4D97-AF65-F5344CB8AC3E}">
        <p14:creationId xmlns:p14="http://schemas.microsoft.com/office/powerpoint/2010/main" val="27973036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7 : </a:t>
            </a:r>
            <a:r>
              <a:rPr lang="fr-FR" dirty="0"/>
              <a:t>Panel </a:t>
            </a:r>
            <a:r>
              <a:rPr lang="fr-FR" dirty="0" err="1"/>
              <a:t>appears</a:t>
            </a:r>
            <a:r>
              <a:rPr lang="fr-FR" dirty="0"/>
              <a:t> and </a:t>
            </a:r>
            <a:r>
              <a:rPr lang="fr-FR" dirty="0" err="1" smtClean="0"/>
              <a:t>disappears</a:t>
            </a:r>
            <a:endParaRPr lang="en-US" dirty="0"/>
          </a:p>
        </p:txBody>
      </p:sp>
      <p:sp>
        <p:nvSpPr>
          <p:cNvPr id="4" name="Rectangle 3"/>
          <p:cNvSpPr/>
          <p:nvPr/>
        </p:nvSpPr>
        <p:spPr>
          <a:xfrm>
            <a:off x="0" y="1305146"/>
            <a:ext cx="4572000" cy="1477328"/>
          </a:xfrm>
          <a:prstGeom prst="rect">
            <a:avLst/>
          </a:prstGeom>
        </p:spPr>
        <p:txBody>
          <a:bodyPr>
            <a:spAutoFit/>
          </a:bodyPr>
          <a:lstStyle/>
          <a:p>
            <a:r>
              <a:rPr lang="en-US" sz="900" dirty="0">
                <a:latin typeface="Courier New" panose="02070309020205020404" pitchFamily="49" charset="0"/>
                <a:cs typeface="Courier New" panose="02070309020205020404" pitchFamily="49" charset="0"/>
              </a:rPr>
              <a:t># Only show the option "Number of bins" if the plot type is a histogram,</a:t>
            </a:r>
          </a:p>
          <a:p>
            <a:r>
              <a:rPr lang="en-US" sz="900" dirty="0">
                <a:latin typeface="Courier New" panose="02070309020205020404" pitchFamily="49" charset="0"/>
                <a:cs typeface="Courier New" panose="02070309020205020404" pitchFamily="49" charset="0"/>
              </a:rPr>
              <a:t>      # since this parameter makes no sense for the other plot type (boxplot)</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conditionalPanel</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condition = "</a:t>
            </a:r>
            <a:r>
              <a:rPr lang="en-US" sz="900" dirty="0" err="1">
                <a:latin typeface="Courier New" panose="02070309020205020404" pitchFamily="49" charset="0"/>
                <a:cs typeface="Courier New" panose="02070309020205020404" pitchFamily="49" charset="0"/>
              </a:rPr>
              <a:t>input.plotType</a:t>
            </a:r>
            <a:r>
              <a:rPr lang="en-US" sz="900" dirty="0">
                <a:latin typeface="Courier New" panose="02070309020205020404" pitchFamily="49" charset="0"/>
                <a:cs typeface="Courier New" panose="02070309020205020404" pitchFamily="49" charset="0"/>
              </a:rPr>
              <a:t> == '</a:t>
            </a:r>
            <a:r>
              <a:rPr lang="en-US" sz="900" dirty="0" err="1">
                <a:latin typeface="Courier New" panose="02070309020205020404" pitchFamily="49" charset="0"/>
                <a:cs typeface="Courier New" panose="02070309020205020404" pitchFamily="49" charset="0"/>
              </a:rPr>
              <a:t>hist</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numericInput</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inputId</a:t>
            </a:r>
            <a:r>
              <a:rPr lang="en-US" sz="900" dirty="0">
                <a:latin typeface="Courier New" panose="02070309020205020404" pitchFamily="49" charset="0"/>
                <a:cs typeface="Courier New" panose="02070309020205020404" pitchFamily="49" charset="0"/>
              </a:rPr>
              <a:t> = "bins",</a:t>
            </a:r>
          </a:p>
          <a:p>
            <a:r>
              <a:rPr lang="en-US" sz="900" dirty="0">
                <a:latin typeface="Courier New" panose="02070309020205020404" pitchFamily="49" charset="0"/>
                <a:cs typeface="Courier New" panose="02070309020205020404" pitchFamily="49" charset="0"/>
              </a:rPr>
              <a:t>                     label = "Number of bins",</a:t>
            </a:r>
          </a:p>
          <a:p>
            <a:r>
              <a:rPr lang="en-US" sz="900" dirty="0">
                <a:latin typeface="Courier New" panose="02070309020205020404" pitchFamily="49" charset="0"/>
                <a:cs typeface="Courier New" panose="02070309020205020404" pitchFamily="49" charset="0"/>
              </a:rPr>
              <a:t>                     value = 25)        </a:t>
            </a:r>
          </a:p>
          <a:p>
            <a:r>
              <a:rPr lang="en-US" sz="900" dirty="0">
                <a:latin typeface="Courier New" panose="02070309020205020404" pitchFamily="49" charset="0"/>
                <a:cs typeface="Courier New" panose="02070309020205020404" pitchFamily="49" charset="0"/>
              </a:rPr>
              <a:t>      ),</a:t>
            </a:r>
          </a:p>
        </p:txBody>
      </p:sp>
      <p:sp>
        <p:nvSpPr>
          <p:cNvPr id="5" name="Rectangle 4"/>
          <p:cNvSpPr/>
          <p:nvPr/>
        </p:nvSpPr>
        <p:spPr>
          <a:xfrm>
            <a:off x="4572000" y="2782474"/>
            <a:ext cx="4572000" cy="1200329"/>
          </a:xfrm>
          <a:prstGeom prst="rect">
            <a:avLst/>
          </a:prstGeom>
        </p:spPr>
        <p:txBody>
          <a:bodyPr>
            <a:spAutoFit/>
          </a:bodyPr>
          <a:lstStyle/>
          <a:p>
            <a:r>
              <a:rPr lang="fr-FR" sz="900" dirty="0" err="1">
                <a:latin typeface="Courier New" panose="02070309020205020404" pitchFamily="49" charset="0"/>
                <a:cs typeface="Courier New" panose="02070309020205020404" pitchFamily="49" charset="0"/>
              </a:rPr>
              <a:t>output$params</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renderText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input$plotType</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hist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paste0("</a:t>
            </a:r>
            <a:r>
              <a:rPr lang="fr-FR" sz="900" dirty="0" err="1">
                <a:latin typeface="Courier New" panose="02070309020205020404" pitchFamily="49" charset="0"/>
                <a:cs typeface="Courier New" panose="02070309020205020404" pitchFamily="49" charset="0"/>
              </a:rPr>
              <a:t>Parameters</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n = ", </a:t>
            </a:r>
            <a:r>
              <a:rPr lang="fr-FR" sz="900" dirty="0" err="1">
                <a:latin typeface="Courier New" panose="02070309020205020404" pitchFamily="49" charset="0"/>
                <a:cs typeface="Courier New" panose="02070309020205020404" pitchFamily="49" charset="0"/>
              </a:rPr>
              <a:t>input$n</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bins</a:t>
            </a:r>
            <a:r>
              <a:rPr lang="fr-FR" sz="900" dirty="0">
                <a:latin typeface="Courier New" panose="02070309020205020404" pitchFamily="49" charset="0"/>
                <a:cs typeface="Courier New" panose="02070309020205020404" pitchFamily="49" charset="0"/>
              </a:rPr>
              <a:t> = ", </a:t>
            </a:r>
            <a:r>
              <a:rPr lang="fr-FR" sz="900" dirty="0" err="1">
                <a:latin typeface="Courier New" panose="02070309020205020404" pitchFamily="49" charset="0"/>
                <a:cs typeface="Courier New" panose="02070309020205020404" pitchFamily="49" charset="0"/>
              </a:rPr>
              <a:t>input$bins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paste0("</a:t>
            </a:r>
            <a:r>
              <a:rPr lang="fr-FR" sz="900" dirty="0" err="1">
                <a:latin typeface="Courier New" panose="02070309020205020404" pitchFamily="49" charset="0"/>
                <a:cs typeface="Courier New" panose="02070309020205020404" pitchFamily="49" charset="0"/>
              </a:rPr>
              <a:t>Parameters</a:t>
            </a:r>
            <a:r>
              <a:rPr lang="fr-FR" sz="900" dirty="0">
                <a:latin typeface="Courier New" panose="02070309020205020404" pitchFamily="49" charset="0"/>
                <a:cs typeface="Courier New" panose="02070309020205020404" pitchFamily="49" charset="0"/>
              </a:rPr>
              <a:t>: n = ", </a:t>
            </a:r>
            <a:r>
              <a:rPr lang="fr-FR" sz="900" dirty="0" err="1">
                <a:latin typeface="Courier New" panose="02070309020205020404" pitchFamily="49" charset="0"/>
                <a:cs typeface="Courier New" panose="02070309020205020404" pitchFamily="49" charset="0"/>
              </a:rPr>
              <a:t>input$n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92364357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#8 – </a:t>
            </a:r>
            <a:r>
              <a:rPr lang="fr-FR" sz="2800" b="1" dirty="0" smtClean="0"/>
              <a:t>Access </a:t>
            </a:r>
            <a:r>
              <a:rPr lang="fr-FR" sz="2800" b="1" dirty="0" err="1" smtClean="0"/>
              <a:t>predefined</a:t>
            </a:r>
            <a:r>
              <a:rPr lang="fr-FR" sz="2800" b="1" dirty="0" smtClean="0"/>
              <a:t> data sets</a:t>
            </a:r>
          </a:p>
          <a:p>
            <a:pPr algn="ctr"/>
            <a:r>
              <a:rPr lang="en-US" sz="2100" dirty="0" smtClean="0"/>
              <a:t>Save </a:t>
            </a:r>
            <a:r>
              <a:rPr lang="en-US" sz="2100" dirty="0"/>
              <a:t>the data sets in the same folder as </a:t>
            </a:r>
            <a:r>
              <a:rPr lang="en-US" sz="2100" dirty="0" err="1"/>
              <a:t>app.R</a:t>
            </a:r>
            <a:endParaRPr lang="en-US" sz="2100" dirty="0"/>
          </a:p>
          <a:p>
            <a:pPr marL="127000" indent="0" algn="ctr">
              <a:buNone/>
            </a:pPr>
            <a:r>
              <a:rPr lang="en-US" sz="2100" dirty="0" smtClean="0"/>
              <a:t>GitHub </a:t>
            </a:r>
            <a:r>
              <a:rPr lang="en-US" sz="2100" dirty="0"/>
              <a:t>contains 3 datasets that you can use: euros, </a:t>
            </a:r>
            <a:r>
              <a:rPr lang="en-US" sz="2100" dirty="0" err="1"/>
              <a:t>forbes</a:t>
            </a:r>
            <a:r>
              <a:rPr lang="en-US" sz="2100" dirty="0"/>
              <a:t>, </a:t>
            </a:r>
            <a:r>
              <a:rPr lang="en-US" sz="2100" dirty="0" err="1"/>
              <a:t>newcomb</a:t>
            </a:r>
            <a:r>
              <a:rPr lang="en-US" sz="2100" dirty="0"/>
              <a:t>.</a:t>
            </a:r>
          </a:p>
          <a:p>
            <a:pPr algn="ctr"/>
            <a:r>
              <a:rPr lang="en-US" sz="2100" dirty="0" smtClean="0"/>
              <a:t>Let </a:t>
            </a:r>
            <a:r>
              <a:rPr lang="en-US" sz="2100" dirty="0"/>
              <a:t>the user choose (using a drop down menu) to either generate the random data or use one of several </a:t>
            </a:r>
            <a:r>
              <a:rPr lang="en-US" sz="2100" dirty="0" err="1"/>
              <a:t>datafiles</a:t>
            </a:r>
            <a:r>
              <a:rPr lang="en-US" sz="2100" dirty="0"/>
              <a:t>.</a:t>
            </a:r>
          </a:p>
          <a:p>
            <a:pPr marL="127000" indent="0" algn="ctr">
              <a:buNone/>
            </a:pPr>
            <a:r>
              <a:rPr lang="en-US" sz="2100" dirty="0" smtClean="0"/>
              <a:t>We </a:t>
            </a:r>
            <a:r>
              <a:rPr lang="en-US" sz="2100" dirty="0"/>
              <a:t>can read the data in the server with a command like</a:t>
            </a:r>
            <a:endParaRPr lang="fr-FR" sz="2100" dirty="0"/>
          </a:p>
        </p:txBody>
      </p:sp>
      <p:pic>
        <p:nvPicPr>
          <p:cNvPr id="5" name="Image 4">
            <a:extLst>
              <a:ext uri="{FF2B5EF4-FFF2-40B4-BE49-F238E27FC236}">
                <a16:creationId xmlns:a16="http://schemas.microsoft.com/office/drawing/2014/main" id="{E1A2EF33-3735-E04F-A4ED-CBC7F01BC02E}"/>
              </a:ext>
            </a:extLst>
          </p:cNvPr>
          <p:cNvPicPr>
            <a:picLocks noChangeAspect="1"/>
          </p:cNvPicPr>
          <p:nvPr/>
        </p:nvPicPr>
        <p:blipFill>
          <a:blip r:embed="rId3"/>
          <a:stretch>
            <a:fillRect/>
          </a:stretch>
        </p:blipFill>
        <p:spPr>
          <a:xfrm>
            <a:off x="1594600" y="3226025"/>
            <a:ext cx="5994400" cy="1397000"/>
          </a:xfrm>
          <a:prstGeom prst="rect">
            <a:avLst/>
          </a:prstGeom>
        </p:spPr>
      </p:pic>
    </p:spTree>
    <p:extLst>
      <p:ext uri="{BB962C8B-B14F-4D97-AF65-F5344CB8AC3E}">
        <p14:creationId xmlns:p14="http://schemas.microsoft.com/office/powerpoint/2010/main" val="290351411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8 : </a:t>
            </a:r>
            <a:r>
              <a:rPr lang="fr-FR" dirty="0"/>
              <a:t>Access </a:t>
            </a:r>
            <a:r>
              <a:rPr lang="fr-FR" dirty="0" err="1"/>
              <a:t>predefined</a:t>
            </a:r>
            <a:r>
              <a:rPr lang="fr-FR" dirty="0"/>
              <a:t> data </a:t>
            </a:r>
            <a:r>
              <a:rPr lang="fr-FR" dirty="0" smtClean="0"/>
              <a:t>sets</a:t>
            </a:r>
            <a:endParaRPr lang="en-US" dirty="0"/>
          </a:p>
        </p:txBody>
      </p:sp>
      <p:sp>
        <p:nvSpPr>
          <p:cNvPr id="4" name="Rectangle 3"/>
          <p:cNvSpPr/>
          <p:nvPr/>
        </p:nvSpPr>
        <p:spPr>
          <a:xfrm>
            <a:off x="0" y="336985"/>
            <a:ext cx="4572000" cy="3693319"/>
          </a:xfrm>
          <a:prstGeom prst="rect">
            <a:avLst/>
          </a:prstGeom>
        </p:spPr>
        <p:txBody>
          <a:bodyPr>
            <a:spAutoFit/>
          </a:bodyPr>
          <a:lstStyle/>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Choose</a:t>
            </a:r>
            <a:r>
              <a:rPr lang="fr-FR" sz="900" dirty="0">
                <a:latin typeface="Courier New" panose="02070309020205020404" pitchFamily="49" charset="0"/>
                <a:cs typeface="Courier New" panose="02070309020205020404" pitchFamily="49" charset="0"/>
              </a:rPr>
              <a:t> the data type </a:t>
            </a:r>
            <a:r>
              <a:rPr lang="fr-FR" sz="900" dirty="0" err="1">
                <a:latin typeface="Courier New" panose="02070309020205020404" pitchFamily="49" charset="0"/>
                <a:cs typeface="Courier New" panose="02070309020205020404" pitchFamily="49" charset="0"/>
              </a:rPr>
              <a:t>between</a:t>
            </a:r>
            <a:r>
              <a:rPr lang="fr-FR" sz="900" dirty="0">
                <a:latin typeface="Courier New" panose="02070309020205020404" pitchFamily="49" charset="0"/>
                <a:cs typeface="Courier New" panose="02070309020205020404" pitchFamily="49" charset="0"/>
              </a:rPr>
              <a:t> 4 options</a:t>
            </a:r>
          </a:p>
          <a:p>
            <a:r>
              <a:rPr lang="fr-FR" sz="900" dirty="0" smtClean="0">
                <a:latin typeface="Courier New" panose="02070309020205020404" pitchFamily="49" charset="0"/>
                <a:cs typeface="Courier New" panose="02070309020205020404" pitchFamily="49" charset="0"/>
              </a:rPr>
              <a:t>## </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random</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number</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sampling</a:t>
            </a:r>
            <a:r>
              <a:rPr lang="fr-FR" sz="900" dirty="0">
                <a:latin typeface="Courier New" panose="02070309020205020404" pitchFamily="49" charset="0"/>
                <a:cs typeface="Courier New" panose="02070309020205020404" pitchFamily="49" charset="0"/>
              </a:rPr>
              <a:t> </a:t>
            </a:r>
          </a:p>
          <a:p>
            <a:r>
              <a:rPr lang="fr-FR" sz="900" dirty="0" smtClean="0">
                <a:latin typeface="Courier New" panose="02070309020205020404" pitchFamily="49" charset="0"/>
                <a:cs typeface="Courier New" panose="02070309020205020404" pitchFamily="49" charset="0"/>
              </a:rPr>
              <a:t>## </a:t>
            </a:r>
            <a:r>
              <a:rPr lang="fr-FR" sz="900" dirty="0">
                <a:latin typeface="Courier New" panose="02070309020205020404" pitchFamily="49" charset="0"/>
                <a:cs typeface="Courier New" panose="02070309020205020404" pitchFamily="49" charset="0"/>
              </a:rPr>
              <a:t>- Newcomb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loaded</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from</a:t>
            </a:r>
            <a:r>
              <a:rPr lang="fr-FR" sz="900" dirty="0">
                <a:latin typeface="Courier New" panose="02070309020205020404" pitchFamily="49" charset="0"/>
                <a:cs typeface="Courier New" panose="02070309020205020404" pitchFamily="49" charset="0"/>
              </a:rPr>
              <a:t> file)</a:t>
            </a:r>
          </a:p>
          <a:p>
            <a:r>
              <a:rPr lang="fr-FR" sz="900" dirty="0" smtClean="0">
                <a:latin typeface="Courier New" panose="02070309020205020404" pitchFamily="49" charset="0"/>
                <a:cs typeface="Courier New" panose="02070309020205020404" pitchFamily="49" charset="0"/>
              </a:rPr>
              <a:t>## </a:t>
            </a:r>
            <a:r>
              <a:rPr lang="fr-FR" sz="900" dirty="0">
                <a:latin typeface="Courier New" panose="02070309020205020404" pitchFamily="49" charset="0"/>
                <a:cs typeface="Courier New" panose="02070309020205020404" pitchFamily="49" charset="0"/>
              </a:rPr>
              <a:t>- Euros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loaded</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from</a:t>
            </a:r>
            <a:r>
              <a:rPr lang="fr-FR" sz="900" dirty="0">
                <a:latin typeface="Courier New" panose="02070309020205020404" pitchFamily="49" charset="0"/>
                <a:cs typeface="Courier New" panose="02070309020205020404" pitchFamily="49" charset="0"/>
              </a:rPr>
              <a:t> file)</a:t>
            </a:r>
          </a:p>
          <a:p>
            <a:r>
              <a:rPr lang="fr-FR" sz="900" dirty="0" smtClean="0">
                <a:latin typeface="Courier New" panose="02070309020205020404" pitchFamily="49" charset="0"/>
                <a:cs typeface="Courier New" panose="02070309020205020404" pitchFamily="49" charset="0"/>
              </a:rPr>
              <a:t>## </a:t>
            </a:r>
            <a:r>
              <a:rPr lang="fr-FR" sz="900" dirty="0">
                <a:latin typeface="Courier New" panose="02070309020205020404" pitchFamily="49" charset="0"/>
                <a:cs typeface="Courier New" panose="02070309020205020404" pitchFamily="49" charset="0"/>
              </a:rPr>
              <a:t>- Forbes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loaded</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from</a:t>
            </a:r>
            <a:r>
              <a:rPr lang="fr-FR" sz="900" dirty="0">
                <a:latin typeface="Courier New" panose="02070309020205020404" pitchFamily="49" charset="0"/>
                <a:cs typeface="Courier New" panose="02070309020205020404" pitchFamily="49" charset="0"/>
              </a:rPr>
              <a:t> file)</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selectInput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 "Data type",  </a:t>
            </a:r>
          </a:p>
          <a:p>
            <a:r>
              <a:rPr lang="fr-FR" sz="900" dirty="0">
                <a:latin typeface="Courier New" panose="02070309020205020404" pitchFamily="49" charset="0"/>
                <a:cs typeface="Courier New" panose="02070309020205020404" pitchFamily="49" charset="0"/>
              </a:rPr>
              <a:t>                  c("</a:t>
            </a:r>
            <a:r>
              <a:rPr lang="fr-FR" sz="900" dirty="0" err="1">
                <a:latin typeface="Courier New" panose="02070309020205020404" pitchFamily="49" charset="0"/>
                <a:cs typeface="Courier New" panose="02070309020205020404" pitchFamily="49" charset="0"/>
              </a:rPr>
              <a:t>Random</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numbers</a:t>
            </a:r>
            <a:r>
              <a:rPr lang="fr-FR" sz="900" dirty="0">
                <a:latin typeface="Courier New" panose="02070309020205020404" pitchFamily="49" charset="0"/>
                <a:cs typeface="Courier New" panose="02070309020205020404" pitchFamily="49" charset="0"/>
              </a:rPr>
              <a:t>" = "rand",</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Newcomb's</a:t>
            </a:r>
            <a:r>
              <a:rPr lang="fr-FR" sz="900" dirty="0">
                <a:latin typeface="Courier New" panose="02070309020205020404" pitchFamily="49" charset="0"/>
                <a:cs typeface="Courier New" panose="02070309020205020404" pitchFamily="49" charset="0"/>
              </a:rPr>
              <a:t> Speed of Light" = "</a:t>
            </a:r>
            <a:r>
              <a:rPr lang="fr-FR" sz="900" dirty="0" err="1">
                <a:latin typeface="Courier New" panose="02070309020205020404" pitchFamily="49" charset="0"/>
                <a:cs typeface="Courier New" panose="02070309020205020404" pitchFamily="49" charset="0"/>
              </a:rPr>
              <a:t>newcomb</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"Euros" = "euros",</a:t>
            </a:r>
          </a:p>
          <a:p>
            <a:r>
              <a:rPr lang="fr-FR" sz="900" dirty="0">
                <a:latin typeface="Courier New" panose="02070309020205020404" pitchFamily="49" charset="0"/>
                <a:cs typeface="Courier New" panose="02070309020205020404" pitchFamily="49" charset="0"/>
              </a:rPr>
              <a:t>                    "Forbes" = "</a:t>
            </a:r>
            <a:r>
              <a:rPr lang="fr-FR" sz="900" dirty="0" err="1">
                <a:latin typeface="Courier New" panose="02070309020205020404" pitchFamily="49" charset="0"/>
                <a:cs typeface="Courier New" panose="02070309020205020404" pitchFamily="49" charset="0"/>
              </a:rPr>
              <a:t>forbes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 </a:t>
            </a:r>
          </a:p>
          <a:p>
            <a:r>
              <a:rPr lang="fr-FR" sz="900" dirty="0">
                <a:latin typeface="Courier New" panose="02070309020205020404" pitchFamily="49" charset="0"/>
                <a:cs typeface="Courier New" panose="02070309020205020404" pitchFamily="49" charset="0"/>
              </a:rPr>
              <a:t>                  multiple = FALSE, </a:t>
            </a:r>
            <a:r>
              <a:rPr lang="fr-FR" sz="900" dirty="0" err="1">
                <a:latin typeface="Courier New" panose="02070309020205020404" pitchFamily="49" charset="0"/>
                <a:cs typeface="Courier New" panose="02070309020205020404" pitchFamily="49" charset="0"/>
              </a:rPr>
              <a:t>selectize</a:t>
            </a:r>
            <a:r>
              <a:rPr lang="fr-FR" sz="900" dirty="0">
                <a:latin typeface="Courier New" panose="02070309020205020404" pitchFamily="49" charset="0"/>
                <a:cs typeface="Courier New" panose="02070309020205020404" pitchFamily="49" charset="0"/>
              </a:rPr>
              <a:t> = TRUE, </a:t>
            </a:r>
            <a:r>
              <a:rPr lang="fr-FR" sz="900" dirty="0" err="1">
                <a:latin typeface="Courier New" panose="02070309020205020404" pitchFamily="49" charset="0"/>
                <a:cs typeface="Courier New" panose="02070309020205020404" pitchFamily="49" charset="0"/>
              </a:rPr>
              <a:t>width</a:t>
            </a:r>
            <a:r>
              <a:rPr lang="fr-FR" sz="900" dirty="0">
                <a:latin typeface="Courier New" panose="02070309020205020404" pitchFamily="49" charset="0"/>
                <a:cs typeface="Courier New" panose="02070309020205020404" pitchFamily="49" charset="0"/>
              </a:rPr>
              <a:t> = "300px"),</a:t>
            </a:r>
          </a:p>
          <a:p>
            <a:r>
              <a:rPr lang="fr-FR" sz="900" dirty="0">
                <a:latin typeface="Courier New" panose="02070309020205020404" pitchFamily="49" charset="0"/>
                <a:cs typeface="Courier New" panose="02070309020205020404" pitchFamily="49" charset="0"/>
              </a:rPr>
              <a:t>      </a:t>
            </a:r>
          </a:p>
          <a:p>
            <a:r>
              <a:rPr lang="fr-FR" sz="900" dirty="0" smtClean="0">
                <a:latin typeface="Courier New" panose="02070309020205020404" pitchFamily="49" charset="0"/>
                <a:cs typeface="Courier New" panose="02070309020205020404" pitchFamily="49" charset="0"/>
              </a:rPr>
              <a:t>## </a:t>
            </a:r>
            <a:r>
              <a:rPr lang="fr-FR" sz="900" dirty="0">
                <a:latin typeface="Courier New" panose="02070309020205020404" pitchFamily="49" charset="0"/>
                <a:cs typeface="Courier New" panose="02070309020205020404" pitchFamily="49" charset="0"/>
              </a:rPr>
              <a:t>For the Forbes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enable</a:t>
            </a:r>
            <a:r>
              <a:rPr lang="fr-FR" sz="900" dirty="0">
                <a:latin typeface="Courier New" panose="02070309020205020404" pitchFamily="49" charset="0"/>
                <a:cs typeface="Courier New" panose="02070309020205020404" pitchFamily="49" charset="0"/>
              </a:rPr>
              <a:t> the user to</a:t>
            </a:r>
          </a:p>
          <a:p>
            <a:r>
              <a:rPr lang="fr-FR" sz="900" dirty="0" smtClean="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specify</a:t>
            </a:r>
            <a:r>
              <a:rPr lang="fr-FR" sz="900" dirty="0">
                <a:latin typeface="Courier New" panose="02070309020205020404" pitchFamily="49" charset="0"/>
                <a:cs typeface="Courier New" panose="02070309020205020404" pitchFamily="49" charset="0"/>
              </a:rPr>
              <a:t> the </a:t>
            </a:r>
            <a:r>
              <a:rPr lang="fr-FR" sz="900" dirty="0" err="1">
                <a:latin typeface="Courier New" panose="02070309020205020404" pitchFamily="49" charset="0"/>
                <a:cs typeface="Courier New" panose="02070309020205020404" pitchFamily="49" charset="0"/>
              </a:rPr>
              <a:t>column</a:t>
            </a:r>
            <a:r>
              <a:rPr lang="fr-FR" sz="900" dirty="0">
                <a:latin typeface="Courier New" panose="02070309020205020404" pitchFamily="49" charset="0"/>
                <a:cs typeface="Courier New" panose="02070309020205020404" pitchFamily="49" charset="0"/>
              </a:rPr>
              <a:t> of values to analyse</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conditionalPanel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condition =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forbes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selectInput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column</a:t>
            </a:r>
            <a:r>
              <a:rPr lang="fr-FR" sz="900" dirty="0">
                <a:latin typeface="Courier New" panose="02070309020205020404" pitchFamily="49" charset="0"/>
                <a:cs typeface="Courier New" panose="02070309020205020404" pitchFamily="49" charset="0"/>
              </a:rPr>
              <a:t>", "Data </a:t>
            </a:r>
            <a:r>
              <a:rPr lang="fr-FR" sz="900" dirty="0" err="1">
                <a:latin typeface="Courier New" panose="02070309020205020404" pitchFamily="49" charset="0"/>
                <a:cs typeface="Courier New" panose="02070309020205020404" pitchFamily="49" charset="0"/>
              </a:rPr>
              <a:t>column</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c("</a:t>
            </a:r>
            <a:r>
              <a:rPr lang="fr-FR" sz="900" dirty="0" err="1">
                <a:latin typeface="Courier New" panose="02070309020205020404" pitchFamily="49" charset="0"/>
                <a:cs typeface="Courier New" panose="02070309020205020404" pitchFamily="49" charset="0"/>
              </a:rPr>
              <a:t>Assets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"Sales",</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Market_Value</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"Profits",</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Cash_Flow</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Employees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p:txBody>
      </p:sp>
      <p:sp>
        <p:nvSpPr>
          <p:cNvPr id="5" name="Rectangle 4"/>
          <p:cNvSpPr/>
          <p:nvPr/>
        </p:nvSpPr>
        <p:spPr>
          <a:xfrm>
            <a:off x="4182146" y="336985"/>
            <a:ext cx="4961858" cy="4524315"/>
          </a:xfrm>
          <a:prstGeom prst="rect">
            <a:avLst/>
          </a:prstGeom>
        </p:spPr>
        <p:txBody>
          <a:bodyPr wrap="square">
            <a:spAutoFit/>
          </a:bodyPr>
          <a:lstStyle/>
          <a:p>
            <a:r>
              <a:rPr lang="fr-FR" sz="900" dirty="0">
                <a:latin typeface="Courier New" panose="02070309020205020404" pitchFamily="49" charset="0"/>
                <a:cs typeface="Courier New" panose="02070309020205020404" pitchFamily="49" charset="0"/>
              </a:rPr>
              <a:t>data &lt;- </a:t>
            </a:r>
            <a:r>
              <a:rPr lang="fr-FR" sz="900" dirty="0" err="1">
                <a:latin typeface="Courier New" panose="02070309020205020404" pitchFamily="49" charset="0"/>
                <a:cs typeface="Courier New" panose="02070309020205020404" pitchFamily="49" charset="0"/>
              </a:rPr>
              <a:t>reactive</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newcomb</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message("</a:t>
            </a:r>
            <a:r>
              <a:rPr lang="fr-FR" sz="900" dirty="0" err="1">
                <a:latin typeface="Courier New" panose="02070309020205020404" pitchFamily="49" charset="0"/>
                <a:cs typeface="Courier New" panose="02070309020205020404" pitchFamily="49" charset="0"/>
              </a:rPr>
              <a:t>Loading</a:t>
            </a:r>
            <a:r>
              <a:rPr lang="fr-FR" sz="900" dirty="0">
                <a:latin typeface="Courier New" panose="02070309020205020404" pitchFamily="49" charset="0"/>
                <a:cs typeface="Courier New" panose="02070309020205020404" pitchFamily="49" charset="0"/>
              </a:rPr>
              <a:t> Newcomb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x &lt;- </a:t>
            </a:r>
            <a:r>
              <a:rPr lang="fr-FR" sz="900" dirty="0" err="1">
                <a:latin typeface="Courier New" panose="02070309020205020404" pitchFamily="49" charset="0"/>
                <a:cs typeface="Courier New" panose="02070309020205020404" pitchFamily="49" charset="0"/>
              </a:rPr>
              <a:t>list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values = </a:t>
            </a:r>
            <a:r>
              <a:rPr lang="fr-FR" sz="900" dirty="0" err="1">
                <a:latin typeface="Courier New" panose="02070309020205020404" pitchFamily="49" charset="0"/>
                <a:cs typeface="Courier New" panose="02070309020205020404" pitchFamily="49" charset="0"/>
              </a:rPr>
              <a:t>unlist</a:t>
            </a:r>
            <a:r>
              <a:rPr lang="fr-FR" sz="900" dirty="0">
                <a:latin typeface="Courier New" panose="02070309020205020404" pitchFamily="49" charset="0"/>
                <a:cs typeface="Courier New" panose="02070309020205020404" pitchFamily="49" charset="0"/>
              </a:rPr>
              <a:t>(read.csv("newcomb.csv")[2]),</a:t>
            </a:r>
          </a:p>
          <a:p>
            <a:r>
              <a:rPr lang="fr-FR" sz="900" dirty="0">
                <a:latin typeface="Courier New" panose="02070309020205020404" pitchFamily="49" charset="0"/>
                <a:cs typeface="Courier New" panose="02070309020205020404" pitchFamily="49" charset="0"/>
              </a:rPr>
              <a:t>        main = "Newcomb")</a:t>
            </a:r>
          </a:p>
          <a:p>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forbes</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message("</a:t>
            </a:r>
            <a:r>
              <a:rPr lang="fr-FR" sz="900" dirty="0" err="1">
                <a:latin typeface="Courier New" panose="02070309020205020404" pitchFamily="49" charset="0"/>
                <a:cs typeface="Courier New" panose="02070309020205020404" pitchFamily="49" charset="0"/>
              </a:rPr>
              <a:t>Loading</a:t>
            </a:r>
            <a:r>
              <a:rPr lang="fr-FR" sz="900" dirty="0">
                <a:latin typeface="Courier New" panose="02070309020205020404" pitchFamily="49" charset="0"/>
                <a:cs typeface="Courier New" panose="02070309020205020404" pitchFamily="49" charset="0"/>
              </a:rPr>
              <a:t> Forbes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forbes</a:t>
            </a:r>
            <a:r>
              <a:rPr lang="fr-FR" sz="900" dirty="0">
                <a:latin typeface="Courier New" panose="02070309020205020404" pitchFamily="49" charset="0"/>
                <a:cs typeface="Courier New" panose="02070309020205020404" pitchFamily="49" charset="0"/>
              </a:rPr>
              <a:t> &lt;- read.csv("forbes.csv") </a:t>
            </a:r>
            <a:r>
              <a:rPr lang="fr-FR" sz="900" dirty="0" smtClean="0">
                <a:latin typeface="Courier New" panose="02070309020205020404" pitchFamily="49" charset="0"/>
                <a:cs typeface="Courier New" panose="02070309020205020404" pitchFamily="49" charset="0"/>
              </a:rPr>
              <a:t>## </a:t>
            </a:r>
            <a:r>
              <a:rPr lang="fr-FR" sz="900" dirty="0" err="1" smtClean="0">
                <a:latin typeface="Courier New" panose="02070309020205020404" pitchFamily="49" charset="0"/>
                <a:cs typeface="Courier New" panose="02070309020205020404" pitchFamily="49" charset="0"/>
              </a:rPr>
              <a:t>Load</a:t>
            </a:r>
            <a:r>
              <a:rPr lang="fr-FR" sz="900" dirty="0" smtClean="0">
                <a:latin typeface="Courier New" panose="02070309020205020404" pitchFamily="49" charset="0"/>
                <a:cs typeface="Courier New" panose="02070309020205020404" pitchFamily="49" charset="0"/>
              </a:rPr>
              <a:t> </a:t>
            </a:r>
            <a:r>
              <a:rPr lang="fr-FR" sz="900" dirty="0">
                <a:latin typeface="Courier New" panose="02070309020205020404" pitchFamily="49" charset="0"/>
                <a:cs typeface="Courier New" panose="02070309020205020404" pitchFamily="49" charset="0"/>
              </a:rPr>
              <a:t>the </a:t>
            </a:r>
            <a:r>
              <a:rPr lang="fr-FR" sz="900" dirty="0" err="1">
                <a:latin typeface="Courier New" panose="02070309020205020404" pitchFamily="49" charset="0"/>
                <a:cs typeface="Courier New" panose="02070309020205020404" pitchFamily="49" charset="0"/>
              </a:rPr>
              <a:t>forbes</a:t>
            </a:r>
            <a:r>
              <a:rPr lang="fr-FR" sz="900" dirty="0">
                <a:latin typeface="Courier New" panose="02070309020205020404" pitchFamily="49" charset="0"/>
                <a:cs typeface="Courier New" panose="02070309020205020404" pitchFamily="49" charset="0"/>
              </a:rPr>
              <a:t> data table</a:t>
            </a:r>
          </a:p>
          <a:p>
            <a:r>
              <a:rPr lang="fr-FR" sz="900" dirty="0">
                <a:latin typeface="Courier New" panose="02070309020205020404" pitchFamily="49" charset="0"/>
                <a:cs typeface="Courier New" panose="02070309020205020404" pitchFamily="49" charset="0"/>
              </a:rPr>
              <a:t>      x &lt;- </a:t>
            </a:r>
            <a:r>
              <a:rPr lang="fr-FR" sz="900" dirty="0" err="1">
                <a:latin typeface="Courier New" panose="02070309020205020404" pitchFamily="49" charset="0"/>
                <a:cs typeface="Courier New" panose="02070309020205020404" pitchFamily="49" charset="0"/>
              </a:rPr>
              <a:t>list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values = </a:t>
            </a:r>
            <a:r>
              <a:rPr lang="fr-FR" sz="900" dirty="0" err="1">
                <a:latin typeface="Courier New" panose="02070309020205020404" pitchFamily="49" charset="0"/>
                <a:cs typeface="Courier New" panose="02070309020205020404" pitchFamily="49" charset="0"/>
              </a:rPr>
              <a:t>forbes</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input$column</a:t>
            </a:r>
            <a:r>
              <a:rPr lang="fr-FR" sz="900" dirty="0">
                <a:latin typeface="Courier New" panose="02070309020205020404" pitchFamily="49" charset="0"/>
                <a:cs typeface="Courier New" panose="02070309020205020404" pitchFamily="49" charset="0"/>
              </a:rPr>
              <a:t>], ## select the user-</a:t>
            </a:r>
            <a:r>
              <a:rPr lang="fr-FR" sz="900" dirty="0" err="1">
                <a:latin typeface="Courier New" panose="02070309020205020404" pitchFamily="49" charset="0"/>
                <a:cs typeface="Courier New" panose="02070309020205020404" pitchFamily="49" charset="0"/>
              </a:rPr>
              <a:t>specified</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column</a:t>
            </a:r>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main = </a:t>
            </a:r>
            <a:r>
              <a:rPr lang="fr-FR" sz="900" dirty="0" err="1">
                <a:latin typeface="Courier New" panose="02070309020205020404" pitchFamily="49" charset="0"/>
                <a:cs typeface="Courier New" panose="02070309020205020404" pitchFamily="49" charset="0"/>
              </a:rPr>
              <a:t>paste</a:t>
            </a:r>
            <a:r>
              <a:rPr lang="fr-FR" sz="900" dirty="0">
                <a:latin typeface="Courier New" panose="02070309020205020404" pitchFamily="49" charset="0"/>
                <a:cs typeface="Courier New" panose="02070309020205020404" pitchFamily="49" charset="0"/>
              </a:rPr>
              <a:t>("Forbes", </a:t>
            </a:r>
            <a:r>
              <a:rPr lang="fr-FR" sz="900" dirty="0" err="1">
                <a:latin typeface="Courier New" panose="02070309020205020404" pitchFamily="49" charset="0"/>
                <a:cs typeface="Courier New" panose="02070309020205020404" pitchFamily="49" charset="0"/>
              </a:rPr>
              <a:t>input$column</a:t>
            </a:r>
            <a:r>
              <a:rPr lang="fr-FR" sz="900" dirty="0">
                <a:latin typeface="Courier New" panose="02070309020205020404" pitchFamily="49" charset="0"/>
                <a:cs typeface="Courier New" panose="02070309020205020404" pitchFamily="49" charset="0"/>
              </a:rPr>
              <a:t>))</a:t>
            </a:r>
          </a:p>
          <a:p>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"euros") {</a:t>
            </a:r>
          </a:p>
          <a:p>
            <a:r>
              <a:rPr lang="fr-FR" sz="900" dirty="0">
                <a:latin typeface="Courier New" panose="02070309020205020404" pitchFamily="49" charset="0"/>
                <a:cs typeface="Courier New" panose="02070309020205020404" pitchFamily="49" charset="0"/>
              </a:rPr>
              <a:t>      message("</a:t>
            </a:r>
            <a:r>
              <a:rPr lang="fr-FR" sz="900" dirty="0" err="1">
                <a:latin typeface="Courier New" panose="02070309020205020404" pitchFamily="49" charset="0"/>
                <a:cs typeface="Courier New" panose="02070309020205020404" pitchFamily="49" charset="0"/>
              </a:rPr>
              <a:t>Loading</a:t>
            </a:r>
            <a:r>
              <a:rPr lang="fr-FR" sz="900" dirty="0">
                <a:latin typeface="Courier New" panose="02070309020205020404" pitchFamily="49" charset="0"/>
                <a:cs typeface="Courier New" panose="02070309020205020404" pitchFamily="49" charset="0"/>
              </a:rPr>
              <a:t> Euros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x &lt;- </a:t>
            </a:r>
            <a:r>
              <a:rPr lang="fr-FR" sz="900" dirty="0" err="1">
                <a:latin typeface="Courier New" panose="02070309020205020404" pitchFamily="49" charset="0"/>
                <a:cs typeface="Courier New" panose="02070309020205020404" pitchFamily="49" charset="0"/>
              </a:rPr>
              <a:t>list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values = </a:t>
            </a:r>
            <a:r>
              <a:rPr lang="fr-FR" sz="900" dirty="0" err="1">
                <a:latin typeface="Courier New" panose="02070309020205020404" pitchFamily="49" charset="0"/>
                <a:cs typeface="Courier New" panose="02070309020205020404" pitchFamily="49" charset="0"/>
              </a:rPr>
              <a:t>unlist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read.delim</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euros.tsv</a:t>
            </a:r>
            <a:r>
              <a:rPr lang="fr-FR" sz="900" dirty="0">
                <a:latin typeface="Courier New" panose="02070309020205020404" pitchFamily="49" charset="0"/>
                <a:cs typeface="Courier New" panose="02070309020205020404" pitchFamily="49" charset="0"/>
              </a:rPr>
              <a:t>")[1]),</a:t>
            </a:r>
          </a:p>
          <a:p>
            <a:r>
              <a:rPr lang="fr-FR" sz="900" dirty="0">
                <a:latin typeface="Courier New" panose="02070309020205020404" pitchFamily="49" charset="0"/>
                <a:cs typeface="Courier New" panose="02070309020205020404" pitchFamily="49" charset="0"/>
              </a:rPr>
              <a:t>        main = "Euros")</a:t>
            </a:r>
          </a:p>
          <a:p>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"rand") {</a:t>
            </a:r>
          </a:p>
          <a:p>
            <a:r>
              <a:rPr lang="fr-FR" sz="900" dirty="0">
                <a:latin typeface="Courier New" panose="02070309020205020404" pitchFamily="49" charset="0"/>
                <a:cs typeface="Courier New" panose="02070309020205020404" pitchFamily="49" charset="0"/>
              </a:rPr>
              <a:t>      message("</a:t>
            </a:r>
            <a:r>
              <a:rPr lang="fr-FR" sz="900" dirty="0" err="1">
                <a:latin typeface="Courier New" panose="02070309020205020404" pitchFamily="49" charset="0"/>
                <a:cs typeface="Courier New" panose="02070309020205020404" pitchFamily="49" charset="0"/>
              </a:rPr>
              <a:t>Generating</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random</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numbers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x &lt;- </a:t>
            </a:r>
            <a:r>
              <a:rPr lang="fr-FR" sz="900" dirty="0" err="1">
                <a:latin typeface="Courier New" panose="02070309020205020404" pitchFamily="49" charset="0"/>
                <a:cs typeface="Courier New" panose="02070309020205020404" pitchFamily="49" charset="0"/>
              </a:rPr>
              <a:t>list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values = </a:t>
            </a:r>
            <a:r>
              <a:rPr lang="fr-FR" sz="900" dirty="0" err="1">
                <a:latin typeface="Courier New" panose="02070309020205020404" pitchFamily="49" charset="0"/>
                <a:cs typeface="Courier New" panose="02070309020205020404" pitchFamily="49" charset="0"/>
              </a:rPr>
              <a:t>rnorm</a:t>
            </a:r>
            <a:r>
              <a:rPr lang="fr-FR" sz="900" dirty="0">
                <a:latin typeface="Courier New" panose="02070309020205020404" pitchFamily="49" charset="0"/>
                <a:cs typeface="Courier New" panose="02070309020205020404" pitchFamily="49" charset="0"/>
              </a:rPr>
              <a:t>(n = </a:t>
            </a:r>
            <a:r>
              <a:rPr lang="fr-FR" sz="900" dirty="0" err="1">
                <a:latin typeface="Courier New" panose="02070309020205020404" pitchFamily="49" charset="0"/>
                <a:cs typeface="Courier New" panose="02070309020205020404" pitchFamily="49" charset="0"/>
              </a:rPr>
              <a:t>input$n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input$mean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input$sd</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main = </a:t>
            </a:r>
            <a:r>
              <a:rPr lang="fr-FR" sz="900" dirty="0" err="1">
                <a:latin typeface="Courier New" panose="02070309020205020404" pitchFamily="49" charset="0"/>
                <a:cs typeface="Courier New" panose="02070309020205020404" pitchFamily="49" charset="0"/>
              </a:rPr>
              <a:t>input$main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stop("</a:t>
            </a:r>
            <a:r>
              <a:rPr lang="fr-FR" sz="900" dirty="0" err="1">
                <a:latin typeface="Courier New" panose="02070309020205020404" pitchFamily="49" charset="0"/>
                <a:cs typeface="Courier New" panose="02070309020205020404" pitchFamily="49" charset="0"/>
              </a:rPr>
              <a:t>Invalid</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return(x) </a:t>
            </a:r>
          </a:p>
          <a:p>
            <a:r>
              <a:rPr lang="fr-FR" sz="9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2262375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#9 – </a:t>
            </a:r>
            <a:r>
              <a:rPr lang="fr-FR" sz="2800" b="1" dirty="0" err="1" smtClean="0"/>
              <a:t>Dataset</a:t>
            </a:r>
            <a:r>
              <a:rPr lang="fr-FR" sz="2800" b="1" dirty="0" smtClean="0"/>
              <a:t> upload</a:t>
            </a:r>
            <a:endParaRPr lang="en-US" sz="2800" b="1" dirty="0"/>
          </a:p>
          <a:p>
            <a:pPr algn="ctr"/>
            <a:r>
              <a:rPr lang="fr-FR" sz="2000" dirty="0" smtClean="0"/>
              <a:t>Let </a:t>
            </a:r>
            <a:r>
              <a:rPr lang="fr-FR" sz="2000" dirty="0"/>
              <a:t>the user upload </a:t>
            </a:r>
            <a:r>
              <a:rPr lang="fr-FR" sz="2000" dirty="0" err="1"/>
              <a:t>its</a:t>
            </a:r>
            <a:r>
              <a:rPr lang="fr-FR" sz="2000" dirty="0"/>
              <a:t> </a:t>
            </a:r>
            <a:r>
              <a:rPr lang="fr-FR" sz="2000" dirty="0" err="1"/>
              <a:t>own</a:t>
            </a:r>
            <a:r>
              <a:rPr lang="fr-FR" sz="2000" dirty="0"/>
              <a:t> </a:t>
            </a:r>
            <a:r>
              <a:rPr lang="fr-FR" sz="2000" dirty="0" err="1"/>
              <a:t>dataset</a:t>
            </a:r>
            <a:r>
              <a:rPr lang="fr-FR" sz="2000" dirty="0"/>
              <a:t> (a file </a:t>
            </a:r>
            <a:r>
              <a:rPr lang="fr-FR" sz="2000" dirty="0" err="1"/>
              <a:t>containing</a:t>
            </a:r>
            <a:r>
              <a:rPr lang="fr-FR" sz="2000" dirty="0"/>
              <a:t> one value per </a:t>
            </a:r>
            <a:r>
              <a:rPr lang="fr-FR" sz="2000" dirty="0" err="1"/>
              <a:t>row</a:t>
            </a:r>
            <a:r>
              <a:rPr lang="fr-FR" sz="2000" dirty="0"/>
              <a:t>, no headers) </a:t>
            </a:r>
            <a:r>
              <a:rPr lang="fr-FR" sz="2000" dirty="0" err="1"/>
              <a:t>so</a:t>
            </a:r>
            <a:r>
              <a:rPr lang="fr-FR" sz="2000" dirty="0"/>
              <a:t> </a:t>
            </a:r>
            <a:r>
              <a:rPr lang="fr-FR" sz="2000" dirty="0" err="1"/>
              <a:t>that</a:t>
            </a:r>
            <a:r>
              <a:rPr lang="fr-FR" sz="2000" dirty="0"/>
              <a:t> </a:t>
            </a:r>
            <a:r>
              <a:rPr lang="fr-FR" sz="2000" dirty="0" err="1"/>
              <a:t>it</a:t>
            </a:r>
            <a:r>
              <a:rPr lang="fr-FR" sz="2000" dirty="0"/>
              <a:t> </a:t>
            </a:r>
            <a:r>
              <a:rPr lang="fr-FR" sz="2000" dirty="0" err="1"/>
              <a:t>is</a:t>
            </a:r>
            <a:r>
              <a:rPr lang="fr-FR" sz="2000" dirty="0"/>
              <a:t> </a:t>
            </a:r>
            <a:r>
              <a:rPr lang="fr-FR" sz="2000" dirty="0" err="1"/>
              <a:t>plotted</a:t>
            </a:r>
            <a:r>
              <a:rPr lang="fr-FR" sz="2000" dirty="0"/>
              <a:t> by the </a:t>
            </a:r>
            <a:r>
              <a:rPr lang="fr-FR" sz="2000" dirty="0" err="1"/>
              <a:t>app</a:t>
            </a:r>
            <a:r>
              <a:rPr lang="fr-FR" sz="2000" dirty="0" smtClean="0"/>
              <a:t>.</a:t>
            </a:r>
            <a:endParaRPr lang="fr-FR" sz="2000" b="1" dirty="0"/>
          </a:p>
          <a:p>
            <a:pPr marL="127000" indent="0" algn="ctr">
              <a:buNone/>
            </a:pPr>
            <a:r>
              <a:rPr lang="fr-FR" sz="2000" b="1" dirty="0" err="1" smtClean="0"/>
              <a:t>Hint</a:t>
            </a:r>
            <a:r>
              <a:rPr lang="fr-FR" sz="2000" dirty="0"/>
              <a:t>: use the </a:t>
            </a:r>
            <a:r>
              <a:rPr lang="fr-FR" sz="2000" dirty="0" err="1">
                <a:latin typeface="Courier New" panose="02070309020205020404" pitchFamily="49" charset="0"/>
                <a:cs typeface="Courier New" panose="02070309020205020404" pitchFamily="49" charset="0"/>
              </a:rPr>
              <a:t>fileInput</a:t>
            </a:r>
            <a:r>
              <a:rPr lang="fr-FR" sz="2000" dirty="0">
                <a:latin typeface="Courier New" panose="02070309020205020404" pitchFamily="49" charset="0"/>
                <a:cs typeface="Courier New" panose="02070309020205020404" pitchFamily="49" charset="0"/>
              </a:rPr>
              <a:t>() </a:t>
            </a:r>
            <a:r>
              <a:rPr lang="fr-FR" sz="2000" dirty="0" err="1" smtClean="0"/>
              <a:t>function</a:t>
            </a:r>
            <a:r>
              <a:rPr lang="fr-FR" sz="2000" dirty="0" smtClean="0"/>
              <a:t> ; </a:t>
            </a:r>
            <a:r>
              <a:rPr lang="fr-FR" sz="2000" dirty="0"/>
              <a:t>note </a:t>
            </a:r>
            <a:r>
              <a:rPr lang="fr-FR" sz="2000" dirty="0" err="1"/>
              <a:t>that</a:t>
            </a:r>
            <a:r>
              <a:rPr lang="fr-FR" sz="2000" dirty="0"/>
              <a:t> </a:t>
            </a:r>
            <a:r>
              <a:rPr lang="fr-FR" sz="2000" dirty="0" err="1"/>
              <a:t>this</a:t>
            </a:r>
            <a:r>
              <a:rPr lang="fr-FR" sz="2000" dirty="0"/>
              <a:t> </a:t>
            </a:r>
            <a:r>
              <a:rPr lang="fr-FR" sz="2000" dirty="0" err="1"/>
              <a:t>function</a:t>
            </a:r>
            <a:r>
              <a:rPr lang="fr-FR" sz="2000" dirty="0"/>
              <a:t> </a:t>
            </a:r>
            <a:r>
              <a:rPr lang="fr-FR" sz="2000" dirty="0" err="1"/>
              <a:t>does</a:t>
            </a:r>
            <a:r>
              <a:rPr lang="fr-FR" sz="2000" dirty="0"/>
              <a:t> not return the file </a:t>
            </a:r>
            <a:r>
              <a:rPr lang="fr-FR" sz="2000" dirty="0" err="1"/>
              <a:t>itself</a:t>
            </a:r>
            <a:r>
              <a:rPr lang="fr-FR" sz="2000" dirty="0"/>
              <a:t>, but a structure </a:t>
            </a:r>
            <a:r>
              <a:rPr lang="fr-FR" sz="2000" dirty="0" err="1"/>
              <a:t>containing</a:t>
            </a:r>
            <a:r>
              <a:rPr lang="fr-FR" sz="2000" dirty="0"/>
              <a:t> metadata </a:t>
            </a:r>
            <a:r>
              <a:rPr lang="fr-FR" sz="2000" dirty="0" smtClean="0"/>
              <a:t>about </a:t>
            </a:r>
            <a:r>
              <a:rPr lang="fr-FR" sz="2000" dirty="0"/>
              <a:t>the file, </a:t>
            </a:r>
            <a:r>
              <a:rPr lang="fr-FR" sz="2000" dirty="0" err="1"/>
              <a:t>including</a:t>
            </a:r>
            <a:r>
              <a:rPr lang="fr-FR" sz="2000" dirty="0"/>
              <a:t> a </a:t>
            </a:r>
            <a:r>
              <a:rPr lang="fr-FR" sz="2000" dirty="0" err="1"/>
              <a:t>link</a:t>
            </a:r>
            <a:r>
              <a:rPr lang="fr-FR" sz="2000" dirty="0"/>
              <a:t> </a:t>
            </a:r>
            <a:r>
              <a:rPr lang="fr-FR" sz="2000" dirty="0" err="1"/>
              <a:t>that</a:t>
            </a:r>
            <a:r>
              <a:rPr lang="fr-FR" sz="2000" dirty="0"/>
              <a:t> </a:t>
            </a:r>
            <a:r>
              <a:rPr lang="fr-FR" sz="2000" dirty="0" err="1"/>
              <a:t>you</a:t>
            </a:r>
            <a:r>
              <a:rPr lang="fr-FR" sz="2000" dirty="0"/>
              <a:t> </a:t>
            </a:r>
            <a:r>
              <a:rPr lang="fr-FR" sz="2000" dirty="0" err="1"/>
              <a:t>can</a:t>
            </a:r>
            <a:r>
              <a:rPr lang="fr-FR" sz="2000" dirty="0"/>
              <a:t> </a:t>
            </a:r>
            <a:r>
              <a:rPr lang="fr-FR" sz="2000" dirty="0" err="1"/>
              <a:t>then</a:t>
            </a:r>
            <a:r>
              <a:rPr lang="fr-FR" sz="2000" dirty="0"/>
              <a:t> use to open the file (have a look at the help page for more information</a:t>
            </a:r>
            <a:r>
              <a:rPr lang="fr-FR" sz="2000" dirty="0" smtClean="0"/>
              <a:t>).</a:t>
            </a:r>
          </a:p>
          <a:p>
            <a:pPr marL="127000" indent="0" algn="ctr">
              <a:buNone/>
            </a:pPr>
            <a:endParaRPr lang="fr-FR" sz="2000" dirty="0"/>
          </a:p>
          <a:p>
            <a:pPr algn="ctr"/>
            <a:r>
              <a:rPr lang="fr-FR" sz="2000" dirty="0" err="1" smtClean="0"/>
              <a:t>Add</a:t>
            </a:r>
            <a:r>
              <a:rPr lang="fr-FR" sz="2000" dirty="0" smtClean="0"/>
              <a:t> </a:t>
            </a:r>
            <a:r>
              <a:rPr lang="fr-FR" sz="2000" dirty="0"/>
              <a:t>an output widget </a:t>
            </a:r>
            <a:r>
              <a:rPr lang="fr-FR" sz="2000" dirty="0" err="1"/>
              <a:t>that</a:t>
            </a:r>
            <a:r>
              <a:rPr lang="fr-FR" sz="2000" dirty="0"/>
              <a:t> displays the content of the file as a </a:t>
            </a:r>
            <a:r>
              <a:rPr lang="fr-FR" sz="2000" dirty="0" smtClean="0"/>
              <a:t>table</a:t>
            </a:r>
            <a:endParaRPr lang="fr-FR" sz="2000" dirty="0"/>
          </a:p>
          <a:p>
            <a:pPr marL="127000" indent="0" algn="ctr">
              <a:buNone/>
            </a:pPr>
            <a:r>
              <a:rPr lang="fr-FR" sz="2000" b="1" dirty="0" err="1"/>
              <a:t>Hint</a:t>
            </a:r>
            <a:r>
              <a:rPr lang="fr-FR" sz="2000" dirty="0"/>
              <a:t>: use the </a:t>
            </a:r>
            <a:r>
              <a:rPr lang="fr-FR" sz="2000" dirty="0" err="1">
                <a:latin typeface="Courier New" panose="02070309020205020404" pitchFamily="49" charset="0"/>
                <a:cs typeface="Courier New" panose="02070309020205020404" pitchFamily="49" charset="0"/>
              </a:rPr>
              <a:t>tableOutput</a:t>
            </a:r>
            <a:r>
              <a:rPr lang="fr-FR" sz="2000" dirty="0">
                <a:latin typeface="Courier New" panose="02070309020205020404" pitchFamily="49" charset="0"/>
                <a:cs typeface="Courier New" panose="02070309020205020404" pitchFamily="49" charset="0"/>
              </a:rPr>
              <a:t>() </a:t>
            </a:r>
            <a:r>
              <a:rPr lang="fr-FR" sz="2000" dirty="0" smtClean="0"/>
              <a:t>widget</a:t>
            </a:r>
            <a:r>
              <a:rPr lang="fr-FR" sz="2000" dirty="0"/>
              <a:t>.</a:t>
            </a:r>
          </a:p>
        </p:txBody>
      </p:sp>
    </p:spTree>
    <p:extLst>
      <p:ext uri="{BB962C8B-B14F-4D97-AF65-F5344CB8AC3E}">
        <p14:creationId xmlns:p14="http://schemas.microsoft.com/office/powerpoint/2010/main" val="332744239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9 :Dataset upload</a:t>
            </a:r>
            <a:endParaRPr lang="en-US" dirty="0"/>
          </a:p>
        </p:txBody>
      </p:sp>
      <p:sp>
        <p:nvSpPr>
          <p:cNvPr id="4" name="Rectangle 3"/>
          <p:cNvSpPr/>
          <p:nvPr/>
        </p:nvSpPr>
        <p:spPr>
          <a:xfrm>
            <a:off x="0" y="336985"/>
            <a:ext cx="4572000" cy="3000821"/>
          </a:xfrm>
          <a:prstGeom prst="rect">
            <a:avLst/>
          </a:prstGeom>
        </p:spPr>
        <p:txBody>
          <a:bodyPr>
            <a:spAutoFit/>
          </a:bodyPr>
          <a:lstStyle/>
          <a:p>
            <a:r>
              <a:rPr lang="fr-FR" sz="900" dirty="0" err="1">
                <a:latin typeface="Courier New" panose="02070309020205020404" pitchFamily="49" charset="0"/>
                <a:cs typeface="Courier New" panose="02070309020205020404" pitchFamily="49" charset="0"/>
              </a:rPr>
              <a:t>selectInput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 "Data type",  </a:t>
            </a:r>
          </a:p>
          <a:p>
            <a:r>
              <a:rPr lang="fr-FR" sz="900" dirty="0">
                <a:latin typeface="Courier New" panose="02070309020205020404" pitchFamily="49" charset="0"/>
                <a:cs typeface="Courier New" panose="02070309020205020404" pitchFamily="49" charset="0"/>
              </a:rPr>
              <a:t>                  c("</a:t>
            </a:r>
            <a:r>
              <a:rPr lang="fr-FR" sz="900" dirty="0" err="1">
                <a:latin typeface="Courier New" panose="02070309020205020404" pitchFamily="49" charset="0"/>
                <a:cs typeface="Courier New" panose="02070309020205020404" pitchFamily="49" charset="0"/>
              </a:rPr>
              <a:t>Random</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numbers</a:t>
            </a:r>
            <a:r>
              <a:rPr lang="fr-FR" sz="900" dirty="0">
                <a:latin typeface="Courier New" panose="02070309020205020404" pitchFamily="49" charset="0"/>
                <a:cs typeface="Courier New" panose="02070309020205020404" pitchFamily="49" charset="0"/>
              </a:rPr>
              <a:t>" = "rand",</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Newcomb's</a:t>
            </a:r>
            <a:r>
              <a:rPr lang="fr-FR" sz="900" dirty="0">
                <a:latin typeface="Courier New" panose="02070309020205020404" pitchFamily="49" charset="0"/>
                <a:cs typeface="Courier New" panose="02070309020205020404" pitchFamily="49" charset="0"/>
              </a:rPr>
              <a:t> Speed of Light" = "</a:t>
            </a:r>
            <a:r>
              <a:rPr lang="fr-FR" sz="900" dirty="0" err="1">
                <a:latin typeface="Courier New" panose="02070309020205020404" pitchFamily="49" charset="0"/>
                <a:cs typeface="Courier New" panose="02070309020205020404" pitchFamily="49" charset="0"/>
              </a:rPr>
              <a:t>newcomb</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"Euros" = "euros",</a:t>
            </a:r>
          </a:p>
          <a:p>
            <a:r>
              <a:rPr lang="fr-FR" sz="900" dirty="0">
                <a:latin typeface="Courier New" panose="02070309020205020404" pitchFamily="49" charset="0"/>
                <a:cs typeface="Courier New" panose="02070309020205020404" pitchFamily="49" charset="0"/>
              </a:rPr>
              <a:t>                    "Forbes" = "</a:t>
            </a:r>
            <a:r>
              <a:rPr lang="fr-FR" sz="900" dirty="0" err="1">
                <a:latin typeface="Courier New" panose="02070309020205020404" pitchFamily="49" charset="0"/>
                <a:cs typeface="Courier New" panose="02070309020205020404" pitchFamily="49" charset="0"/>
              </a:rPr>
              <a:t>forbes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My</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own</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dataset</a:t>
            </a:r>
            <a:r>
              <a:rPr lang="fr-FR" sz="900" dirty="0">
                <a:solidFill>
                  <a:srgbClr val="FF0000"/>
                </a:solidFill>
                <a:latin typeface="Courier New" panose="02070309020205020404" pitchFamily="49" charset="0"/>
                <a:cs typeface="Courier New" panose="02070309020205020404" pitchFamily="49" charset="0"/>
              </a:rPr>
              <a:t>" = "</a:t>
            </a:r>
            <a:r>
              <a:rPr lang="fr-FR" sz="900" dirty="0" err="1">
                <a:solidFill>
                  <a:srgbClr val="FF0000"/>
                </a:solidFill>
                <a:latin typeface="Courier New" panose="02070309020205020404" pitchFamily="49" charset="0"/>
                <a:cs typeface="Courier New" panose="02070309020205020404" pitchFamily="49" charset="0"/>
              </a:rPr>
              <a:t>mydata</a:t>
            </a:r>
            <a:r>
              <a:rPr lang="fr-FR" sz="900" dirty="0">
                <a:solidFill>
                  <a:srgbClr val="FF0000"/>
                </a:solidFill>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smtClean="0">
                <a:latin typeface="Courier New" panose="02070309020205020404" pitchFamily="49" charset="0"/>
                <a:cs typeface="Courier New" panose="02070309020205020404" pitchFamily="49" charset="0"/>
              </a:rPr>
              <a:t>)</a:t>
            </a:r>
          </a:p>
          <a:p>
            <a:endParaRPr lang="fr-FR" sz="900" dirty="0">
              <a:latin typeface="Courier New" panose="02070309020205020404" pitchFamily="49" charset="0"/>
              <a:cs typeface="Courier New" panose="02070309020205020404" pitchFamily="49" charset="0"/>
            </a:endParaRPr>
          </a:p>
          <a:p>
            <a:endParaRPr lang="fr-FR" sz="900" dirty="0" smtClean="0">
              <a:latin typeface="Courier New" panose="02070309020205020404" pitchFamily="49" charset="0"/>
              <a:cs typeface="Courier New" panose="02070309020205020404" pitchFamily="49" charset="0"/>
            </a:endParaRPr>
          </a:p>
          <a:p>
            <a:endParaRPr lang="fr-FR" sz="900" dirty="0">
              <a:latin typeface="Courier New" panose="02070309020205020404" pitchFamily="49" charset="0"/>
              <a:cs typeface="Courier New" panose="02070309020205020404" pitchFamily="49" charset="0"/>
            </a:endParaRPr>
          </a:p>
          <a:p>
            <a:endParaRPr lang="fr-FR" sz="900" dirty="0" smtClean="0">
              <a:latin typeface="Courier New" panose="02070309020205020404" pitchFamily="49" charset="0"/>
              <a:cs typeface="Courier New" panose="02070309020205020404" pitchFamily="49" charset="0"/>
            </a:endParaRPr>
          </a:p>
          <a:p>
            <a:endParaRPr lang="fr-FR" sz="900" dirty="0" smtClean="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Display the file input and the </a:t>
            </a:r>
            <a:r>
              <a:rPr lang="fr-FR" sz="900" dirty="0" err="1">
                <a:latin typeface="Courier New" panose="02070309020205020404" pitchFamily="49" charset="0"/>
                <a:cs typeface="Courier New" panose="02070309020205020404" pitchFamily="49" charset="0"/>
              </a:rPr>
              <a:t>title</a:t>
            </a:r>
            <a:r>
              <a:rPr lang="fr-FR" sz="900" dirty="0">
                <a:latin typeface="Courier New" panose="02070309020205020404" pitchFamily="49" charset="0"/>
                <a:cs typeface="Courier New" panose="02070309020205020404" pitchFamily="49" charset="0"/>
              </a:rPr>
              <a:t> panel </a:t>
            </a:r>
            <a:r>
              <a:rPr lang="fr-FR" sz="900" dirty="0" err="1">
                <a:latin typeface="Courier New" panose="02070309020205020404" pitchFamily="49" charset="0"/>
                <a:cs typeface="Courier New" panose="02070309020205020404" pitchFamily="49" charset="0"/>
              </a:rPr>
              <a:t>only</a:t>
            </a:r>
            <a:r>
              <a:rPr lang="fr-FR" sz="900" dirty="0">
                <a:latin typeface="Courier New" panose="02070309020205020404" pitchFamily="49" charset="0"/>
                <a:cs typeface="Courier New" panose="02070309020205020404" pitchFamily="49" charset="0"/>
              </a:rPr>
              <a:t> if</a:t>
            </a:r>
          </a:p>
          <a:p>
            <a:r>
              <a:rPr lang="fr-FR" sz="900" dirty="0" smtClean="0">
                <a:latin typeface="Courier New" panose="02070309020205020404" pitchFamily="49" charset="0"/>
                <a:cs typeface="Courier New" panose="02070309020205020404" pitchFamily="49" charset="0"/>
              </a:rPr>
              <a:t>## </a:t>
            </a:r>
            <a:r>
              <a:rPr lang="fr-FR" sz="900" dirty="0">
                <a:latin typeface="Courier New" panose="02070309020205020404" pitchFamily="49" charset="0"/>
                <a:cs typeface="Courier New" panose="02070309020205020404" pitchFamily="49" charset="0"/>
              </a:rPr>
              <a:t>the user </a:t>
            </a:r>
            <a:r>
              <a:rPr lang="fr-FR" sz="900" dirty="0" err="1">
                <a:latin typeface="Courier New" panose="02070309020205020404" pitchFamily="49" charset="0"/>
                <a:cs typeface="Courier New" panose="02070309020205020404" pitchFamily="49" charset="0"/>
              </a:rPr>
              <a:t>want</a:t>
            </a:r>
            <a:r>
              <a:rPr lang="fr-FR" sz="900" dirty="0">
                <a:latin typeface="Courier New" panose="02070309020205020404" pitchFamily="49" charset="0"/>
                <a:cs typeface="Courier New" panose="02070309020205020404" pitchFamily="49" charset="0"/>
              </a:rPr>
              <a:t> to use </a:t>
            </a:r>
            <a:r>
              <a:rPr lang="fr-FR" sz="900" dirty="0" err="1">
                <a:latin typeface="Courier New" panose="02070309020205020404" pitchFamily="49" charset="0"/>
                <a:cs typeface="Courier New" panose="02070309020205020404" pitchFamily="49" charset="0"/>
              </a:rPr>
              <a:t>his</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conditionalPanel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condition =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mydata</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fileInput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inputId</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myfile</a:t>
            </a:r>
            <a:r>
              <a:rPr lang="fr-FR" sz="900" dirty="0">
                <a:latin typeface="Courier New" panose="02070309020205020404" pitchFamily="49" charset="0"/>
                <a:cs typeface="Courier New" panose="02070309020205020404" pitchFamily="49" charset="0"/>
              </a:rPr>
              <a:t>", label = "Upload </a:t>
            </a:r>
            <a:r>
              <a:rPr lang="fr-FR" sz="900" dirty="0" err="1">
                <a:latin typeface="Courier New" panose="02070309020205020404" pitchFamily="49" charset="0"/>
                <a:cs typeface="Courier New" panose="02070309020205020404" pitchFamily="49" charset="0"/>
              </a:rPr>
              <a:t>your</a:t>
            </a:r>
            <a:r>
              <a:rPr lang="fr-FR" sz="900" dirty="0">
                <a:latin typeface="Courier New" panose="02070309020205020404" pitchFamily="49" charset="0"/>
                <a:cs typeface="Courier New" panose="02070309020205020404" pitchFamily="49" charset="0"/>
              </a:rPr>
              <a:t> data (one value per </a:t>
            </a:r>
            <a:r>
              <a:rPr lang="fr-FR" sz="900" dirty="0" err="1">
                <a:latin typeface="Courier New" panose="02070309020205020404" pitchFamily="49" charset="0"/>
                <a:cs typeface="Courier New" panose="02070309020205020404" pitchFamily="49" charset="0"/>
              </a:rPr>
              <a:t>row</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inputId</a:t>
            </a:r>
            <a:r>
              <a:rPr lang="fr-FR" sz="900" dirty="0">
                <a:latin typeface="Courier New" panose="02070309020205020404" pitchFamily="49" charset="0"/>
                <a:cs typeface="Courier New" panose="02070309020205020404" pitchFamily="49" charset="0"/>
              </a:rPr>
              <a:t> = "main", label = "Plot </a:t>
            </a:r>
            <a:r>
              <a:rPr lang="fr-FR" sz="900" dirty="0" err="1">
                <a:latin typeface="Courier New" panose="02070309020205020404" pitchFamily="49" charset="0"/>
                <a:cs typeface="Courier New" panose="02070309020205020404" pitchFamily="49" charset="0"/>
              </a:rPr>
              <a:t>title</a:t>
            </a:r>
            <a:r>
              <a:rPr lang="fr-FR" sz="900" dirty="0">
                <a:latin typeface="Courier New" panose="02070309020205020404" pitchFamily="49" charset="0"/>
                <a:cs typeface="Courier New" panose="02070309020205020404" pitchFamily="49" charset="0"/>
              </a:rPr>
              <a:t>", value = "</a:t>
            </a:r>
            <a:r>
              <a:rPr lang="fr-FR" sz="900" dirty="0" err="1">
                <a:latin typeface="Courier New" panose="02070309020205020404" pitchFamily="49" charset="0"/>
                <a:cs typeface="Courier New" panose="02070309020205020404" pitchFamily="49" charset="0"/>
              </a:rPr>
              <a:t>My</a:t>
            </a:r>
            <a:r>
              <a:rPr lang="fr-FR" sz="900" dirty="0">
                <a:latin typeface="Courier New" panose="02070309020205020404" pitchFamily="49" charset="0"/>
                <a:cs typeface="Courier New" panose="02070309020205020404" pitchFamily="49" charset="0"/>
              </a:rPr>
              <a:t> data </a:t>
            </a:r>
            <a:r>
              <a:rPr lang="fr-FR" sz="900" dirty="0" err="1">
                <a:latin typeface="Courier New" panose="02070309020205020404" pitchFamily="49" charset="0"/>
                <a:cs typeface="Courier New" panose="02070309020205020404" pitchFamily="49" charset="0"/>
              </a:rPr>
              <a:t>sampling</a:t>
            </a:r>
            <a:r>
              <a:rPr lang="fr-FR" sz="900" dirty="0">
                <a:latin typeface="Courier New" panose="02070309020205020404" pitchFamily="49" charset="0"/>
                <a:cs typeface="Courier New" panose="02070309020205020404" pitchFamily="49" charset="0"/>
              </a:rPr>
              <a:t> distribution")</a:t>
            </a:r>
          </a:p>
          <a:p>
            <a:r>
              <a:rPr lang="fr-FR" sz="900" dirty="0">
                <a:latin typeface="Courier New" panose="02070309020205020404" pitchFamily="49" charset="0"/>
                <a:cs typeface="Courier New" panose="02070309020205020404" pitchFamily="49" charset="0"/>
              </a:rPr>
              <a:t>      )</a:t>
            </a:r>
          </a:p>
        </p:txBody>
      </p:sp>
      <p:sp>
        <p:nvSpPr>
          <p:cNvPr id="5" name="Rectangle 4"/>
          <p:cNvSpPr/>
          <p:nvPr/>
        </p:nvSpPr>
        <p:spPr>
          <a:xfrm>
            <a:off x="4572000" y="336985"/>
            <a:ext cx="4572000" cy="4524315"/>
          </a:xfrm>
          <a:prstGeom prst="rect">
            <a:avLst/>
          </a:prstGeom>
        </p:spPr>
        <p:txBody>
          <a:bodyPr>
            <a:spAutoFit/>
          </a:bodyPr>
          <a:lstStyle/>
          <a:p>
            <a:r>
              <a:rPr lang="fr-FR" sz="900" dirty="0">
                <a:latin typeface="Courier New" panose="02070309020205020404" pitchFamily="49" charset="0"/>
                <a:cs typeface="Courier New" panose="02070309020205020404" pitchFamily="49" charset="0"/>
              </a:rPr>
              <a:t>data &lt;- </a:t>
            </a:r>
            <a:r>
              <a:rPr lang="fr-FR" sz="900" dirty="0" err="1">
                <a:latin typeface="Courier New" panose="02070309020205020404" pitchFamily="49" charset="0"/>
                <a:cs typeface="Courier New" panose="02070309020205020404" pitchFamily="49" charset="0"/>
              </a:rPr>
              <a:t>reactive</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newcomb</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message("</a:t>
            </a:r>
            <a:r>
              <a:rPr lang="fr-FR" sz="900" dirty="0" err="1">
                <a:latin typeface="Courier New" panose="02070309020205020404" pitchFamily="49" charset="0"/>
                <a:cs typeface="Courier New" panose="02070309020205020404" pitchFamily="49" charset="0"/>
              </a:rPr>
              <a:t>Loading</a:t>
            </a:r>
            <a:r>
              <a:rPr lang="fr-FR" sz="900" dirty="0">
                <a:latin typeface="Courier New" panose="02070309020205020404" pitchFamily="49" charset="0"/>
                <a:cs typeface="Courier New" panose="02070309020205020404" pitchFamily="49" charset="0"/>
              </a:rPr>
              <a:t> Newcomb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x &lt;- </a:t>
            </a:r>
            <a:r>
              <a:rPr lang="fr-FR" sz="900" dirty="0" err="1">
                <a:latin typeface="Courier New" panose="02070309020205020404" pitchFamily="49" charset="0"/>
                <a:cs typeface="Courier New" panose="02070309020205020404" pitchFamily="49" charset="0"/>
              </a:rPr>
              <a:t>list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values = </a:t>
            </a:r>
            <a:r>
              <a:rPr lang="fr-FR" sz="900" dirty="0" err="1">
                <a:latin typeface="Courier New" panose="02070309020205020404" pitchFamily="49" charset="0"/>
                <a:cs typeface="Courier New" panose="02070309020205020404" pitchFamily="49" charset="0"/>
              </a:rPr>
              <a:t>unlist</a:t>
            </a:r>
            <a:r>
              <a:rPr lang="fr-FR" sz="900" dirty="0">
                <a:latin typeface="Courier New" panose="02070309020205020404" pitchFamily="49" charset="0"/>
                <a:cs typeface="Courier New" panose="02070309020205020404" pitchFamily="49" charset="0"/>
              </a:rPr>
              <a:t>(read.csv("newcomb.csv")[2]),</a:t>
            </a:r>
          </a:p>
          <a:p>
            <a:r>
              <a:rPr lang="fr-FR" sz="900" dirty="0">
                <a:latin typeface="Courier New" panose="02070309020205020404" pitchFamily="49" charset="0"/>
                <a:cs typeface="Courier New" panose="02070309020205020404" pitchFamily="49" charset="0"/>
              </a:rPr>
              <a:t>        main = "Newcomb")</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"rand") {</a:t>
            </a:r>
          </a:p>
          <a:p>
            <a:r>
              <a:rPr lang="fr-FR" sz="900" dirty="0">
                <a:latin typeface="Courier New" panose="02070309020205020404" pitchFamily="49" charset="0"/>
                <a:cs typeface="Courier New" panose="02070309020205020404" pitchFamily="49" charset="0"/>
              </a:rPr>
              <a:t>      message("</a:t>
            </a:r>
            <a:r>
              <a:rPr lang="fr-FR" sz="900" dirty="0" err="1">
                <a:latin typeface="Courier New" panose="02070309020205020404" pitchFamily="49" charset="0"/>
                <a:cs typeface="Courier New" panose="02070309020205020404" pitchFamily="49" charset="0"/>
              </a:rPr>
              <a:t>Generating</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random</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numbers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x &lt;- </a:t>
            </a:r>
            <a:r>
              <a:rPr lang="fr-FR" sz="900" dirty="0" err="1">
                <a:latin typeface="Courier New" panose="02070309020205020404" pitchFamily="49" charset="0"/>
                <a:cs typeface="Courier New" panose="02070309020205020404" pitchFamily="49" charset="0"/>
              </a:rPr>
              <a:t>list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values = </a:t>
            </a:r>
            <a:r>
              <a:rPr lang="fr-FR" sz="900" dirty="0" err="1">
                <a:latin typeface="Courier New" panose="02070309020205020404" pitchFamily="49" charset="0"/>
                <a:cs typeface="Courier New" panose="02070309020205020404" pitchFamily="49" charset="0"/>
              </a:rPr>
              <a:t>rnorm</a:t>
            </a:r>
            <a:r>
              <a:rPr lang="fr-FR" sz="900" dirty="0">
                <a:latin typeface="Courier New" panose="02070309020205020404" pitchFamily="49" charset="0"/>
                <a:cs typeface="Courier New" panose="02070309020205020404" pitchFamily="49" charset="0"/>
              </a:rPr>
              <a:t>(n = </a:t>
            </a:r>
            <a:r>
              <a:rPr lang="fr-FR" sz="900" dirty="0" err="1">
                <a:latin typeface="Courier New" panose="02070309020205020404" pitchFamily="49" charset="0"/>
                <a:cs typeface="Courier New" panose="02070309020205020404" pitchFamily="49" charset="0"/>
              </a:rPr>
              <a:t>input$n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input$mean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input$sd</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main = </a:t>
            </a:r>
            <a:r>
              <a:rPr lang="fr-FR" sz="900" dirty="0" err="1">
                <a:latin typeface="Courier New" panose="02070309020205020404" pitchFamily="49" charset="0"/>
                <a:cs typeface="Courier New" panose="02070309020205020404" pitchFamily="49" charset="0"/>
              </a:rPr>
              <a:t>input$main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 </a:t>
            </a:r>
            <a:r>
              <a:rPr lang="fr-FR" sz="900" dirty="0" err="1">
                <a:solidFill>
                  <a:srgbClr val="FF0000"/>
                </a:solidFill>
                <a:latin typeface="Courier New" panose="02070309020205020404" pitchFamily="49" charset="0"/>
                <a:cs typeface="Courier New" panose="02070309020205020404" pitchFamily="49" charset="0"/>
              </a:rPr>
              <a:t>else</a:t>
            </a:r>
            <a:r>
              <a:rPr lang="fr-FR" sz="900" dirty="0">
                <a:solidFill>
                  <a:srgbClr val="FF0000"/>
                </a:solidFill>
                <a:latin typeface="Courier New" panose="02070309020205020404" pitchFamily="49" charset="0"/>
                <a:cs typeface="Courier New" panose="02070309020205020404" pitchFamily="49" charset="0"/>
              </a:rPr>
              <a:t> if (</a:t>
            </a:r>
            <a:r>
              <a:rPr lang="fr-FR" sz="900" dirty="0" err="1">
                <a:solidFill>
                  <a:srgbClr val="FF0000"/>
                </a:solidFill>
                <a:latin typeface="Courier New" panose="02070309020205020404" pitchFamily="49" charset="0"/>
                <a:cs typeface="Courier New" panose="02070309020205020404" pitchFamily="49" charset="0"/>
              </a:rPr>
              <a:t>input$dataset</a:t>
            </a:r>
            <a:r>
              <a:rPr lang="fr-FR" sz="900" dirty="0">
                <a:solidFill>
                  <a:srgbClr val="FF0000"/>
                </a:solidFill>
                <a:latin typeface="Courier New" panose="02070309020205020404" pitchFamily="49" charset="0"/>
                <a:cs typeface="Courier New" panose="02070309020205020404" pitchFamily="49" charset="0"/>
              </a:rPr>
              <a:t> == "</a:t>
            </a:r>
            <a:r>
              <a:rPr lang="fr-FR" sz="900" dirty="0" err="1">
                <a:solidFill>
                  <a:srgbClr val="FF0000"/>
                </a:solidFill>
                <a:latin typeface="Courier New" panose="02070309020205020404" pitchFamily="49" charset="0"/>
                <a:cs typeface="Courier New" panose="02070309020205020404" pitchFamily="49" charset="0"/>
              </a:rPr>
              <a:t>mydata</a:t>
            </a:r>
            <a:r>
              <a:rPr lang="fr-FR" sz="900" dirty="0">
                <a:solidFill>
                  <a:srgbClr val="FF0000"/>
                </a:solidFill>
                <a:latin typeface="Courier New" panose="02070309020205020404" pitchFamily="49" charset="0"/>
                <a:cs typeface="Courier New" panose="02070309020205020404" pitchFamily="49" charset="0"/>
              </a:rPr>
              <a:t>") {</a:t>
            </a:r>
          </a:p>
          <a:p>
            <a:r>
              <a:rPr lang="fr-FR" sz="900" dirty="0">
                <a:solidFill>
                  <a:srgbClr val="FF0000"/>
                </a:solidFill>
                <a:latin typeface="Courier New" panose="02070309020205020404" pitchFamily="49" charset="0"/>
                <a:cs typeface="Courier New" panose="02070309020205020404" pitchFamily="49" charset="0"/>
              </a:rPr>
              <a:t>      message("</a:t>
            </a:r>
            <a:r>
              <a:rPr lang="fr-FR" sz="900" dirty="0" err="1">
                <a:solidFill>
                  <a:srgbClr val="FF0000"/>
                </a:solidFill>
                <a:latin typeface="Courier New" panose="02070309020205020404" pitchFamily="49" charset="0"/>
                <a:cs typeface="Courier New" panose="02070309020205020404" pitchFamily="49" charset="0"/>
              </a:rPr>
              <a:t>Loading</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your</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own</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dataset</a:t>
            </a:r>
            <a:r>
              <a:rPr lang="fr-FR" sz="900" dirty="0">
                <a:solidFill>
                  <a:srgbClr val="FF0000"/>
                </a:solidFill>
                <a:latin typeface="Courier New" panose="02070309020205020404" pitchFamily="49" charset="0"/>
                <a:cs typeface="Courier New" panose="02070309020205020404" pitchFamily="49" charset="0"/>
              </a:rPr>
              <a:t>")</a:t>
            </a: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inFile</a:t>
            </a:r>
            <a:r>
              <a:rPr lang="fr-FR" sz="900" dirty="0">
                <a:solidFill>
                  <a:srgbClr val="FF0000"/>
                </a:solidFill>
                <a:latin typeface="Courier New" panose="02070309020205020404" pitchFamily="49" charset="0"/>
                <a:cs typeface="Courier New" panose="02070309020205020404" pitchFamily="49" charset="0"/>
              </a:rPr>
              <a:t> &lt;- </a:t>
            </a:r>
            <a:r>
              <a:rPr lang="fr-FR" sz="900" dirty="0" err="1">
                <a:solidFill>
                  <a:srgbClr val="FF0000"/>
                </a:solidFill>
                <a:latin typeface="Courier New" panose="02070309020205020404" pitchFamily="49" charset="0"/>
                <a:cs typeface="Courier New" panose="02070309020205020404" pitchFamily="49" charset="0"/>
              </a:rPr>
              <a:t>input$myfile</a:t>
            </a:r>
            <a:endParaRPr lang="fr-FR" sz="900" dirty="0">
              <a:solidFill>
                <a:srgbClr val="FF0000"/>
              </a:solidFill>
              <a:latin typeface="Courier New" panose="02070309020205020404" pitchFamily="49" charset="0"/>
              <a:cs typeface="Courier New" panose="02070309020205020404" pitchFamily="49" charset="0"/>
            </a:endParaRPr>
          </a:p>
          <a:p>
            <a:r>
              <a:rPr lang="fr-FR" sz="900" dirty="0">
                <a:solidFill>
                  <a:srgbClr val="FF0000"/>
                </a:solidFill>
                <a:latin typeface="Courier New" panose="02070309020205020404" pitchFamily="49" charset="0"/>
                <a:cs typeface="Courier New" panose="02070309020205020404" pitchFamily="49" charset="0"/>
              </a:rPr>
              <a:t>      if (</a:t>
            </a:r>
            <a:r>
              <a:rPr lang="fr-FR" sz="900" dirty="0" err="1">
                <a:solidFill>
                  <a:srgbClr val="FF0000"/>
                </a:solidFill>
                <a:latin typeface="Courier New" panose="02070309020205020404" pitchFamily="49" charset="0"/>
                <a:cs typeface="Courier New" panose="02070309020205020404" pitchFamily="49" charset="0"/>
              </a:rPr>
              <a:t>is.null</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inFile</a:t>
            </a:r>
            <a:r>
              <a:rPr lang="fr-FR" sz="900" dirty="0">
                <a:solidFill>
                  <a:srgbClr val="FF0000"/>
                </a:solidFill>
                <a:latin typeface="Courier New" panose="02070309020205020404" pitchFamily="49" charset="0"/>
                <a:cs typeface="Courier New" panose="02070309020205020404" pitchFamily="49" charset="0"/>
              </a:rPr>
              <a:t>)) {</a:t>
            </a:r>
          </a:p>
          <a:p>
            <a:r>
              <a:rPr lang="fr-FR" sz="900" dirty="0">
                <a:solidFill>
                  <a:srgbClr val="FF0000"/>
                </a:solidFill>
                <a:latin typeface="Courier New" panose="02070309020205020404" pitchFamily="49" charset="0"/>
                <a:cs typeface="Courier New" panose="02070309020205020404" pitchFamily="49" charset="0"/>
              </a:rPr>
              <a:t>        x &lt;- </a:t>
            </a:r>
            <a:r>
              <a:rPr lang="fr-FR" sz="900" dirty="0" err="1">
                <a:solidFill>
                  <a:srgbClr val="FF0000"/>
                </a:solidFill>
                <a:latin typeface="Courier New" panose="02070309020205020404" pitchFamily="49" charset="0"/>
                <a:cs typeface="Courier New" panose="02070309020205020404" pitchFamily="49" charset="0"/>
              </a:rPr>
              <a:t>list</a:t>
            </a:r>
            <a:r>
              <a:rPr lang="fr-FR" sz="900" dirty="0">
                <a:solidFill>
                  <a:srgbClr val="FF0000"/>
                </a:solidFill>
                <a:latin typeface="Courier New" panose="02070309020205020404" pitchFamily="49" charset="0"/>
                <a:cs typeface="Courier New" panose="02070309020205020404" pitchFamily="49" charset="0"/>
              </a:rPr>
              <a:t>(</a:t>
            </a:r>
          </a:p>
          <a:p>
            <a:r>
              <a:rPr lang="fr-FR" sz="900" dirty="0">
                <a:solidFill>
                  <a:srgbClr val="FF0000"/>
                </a:solidFill>
                <a:latin typeface="Courier New" panose="02070309020205020404" pitchFamily="49" charset="0"/>
                <a:cs typeface="Courier New" panose="02070309020205020404" pitchFamily="49" charset="0"/>
              </a:rPr>
              <a:t>          values = </a:t>
            </a:r>
            <a:r>
              <a:rPr lang="fr-FR" sz="900" dirty="0" err="1">
                <a:solidFill>
                  <a:srgbClr val="FF0000"/>
                </a:solidFill>
                <a:latin typeface="Courier New" panose="02070309020205020404" pitchFamily="49" charset="0"/>
                <a:cs typeface="Courier New" panose="02070309020205020404" pitchFamily="49" charset="0"/>
              </a:rPr>
              <a:t>rnorm</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input$n</a:t>
            </a:r>
            <a:r>
              <a:rPr lang="fr-FR" sz="900" dirty="0">
                <a:solidFill>
                  <a:srgbClr val="FF0000"/>
                </a:solidFill>
                <a:latin typeface="Courier New" panose="02070309020205020404" pitchFamily="49" charset="0"/>
                <a:cs typeface="Courier New" panose="02070309020205020404" pitchFamily="49" charset="0"/>
              </a:rPr>
              <a:t>),</a:t>
            </a:r>
          </a:p>
          <a:p>
            <a:r>
              <a:rPr lang="fr-FR" sz="900" dirty="0">
                <a:solidFill>
                  <a:srgbClr val="FF0000"/>
                </a:solidFill>
                <a:latin typeface="Courier New" panose="02070309020205020404" pitchFamily="49" charset="0"/>
                <a:cs typeface="Courier New" panose="02070309020205020404" pitchFamily="49" charset="0"/>
              </a:rPr>
              <a:t>          main = </a:t>
            </a:r>
            <a:r>
              <a:rPr lang="fr-FR" sz="900" dirty="0" err="1">
                <a:solidFill>
                  <a:srgbClr val="FF0000"/>
                </a:solidFill>
                <a:latin typeface="Courier New" panose="02070309020205020404" pitchFamily="49" charset="0"/>
                <a:cs typeface="Courier New" panose="02070309020205020404" pitchFamily="49" charset="0"/>
              </a:rPr>
              <a:t>input$main</a:t>
            </a:r>
            <a:r>
              <a:rPr lang="fr-FR" sz="900" dirty="0">
                <a:solidFill>
                  <a:srgbClr val="FF0000"/>
                </a:solidFill>
                <a:latin typeface="Courier New" panose="02070309020205020404" pitchFamily="49" charset="0"/>
                <a:cs typeface="Courier New" panose="02070309020205020404" pitchFamily="49" charset="0"/>
              </a:rPr>
              <a:t>)</a:t>
            </a:r>
          </a:p>
          <a:p>
            <a:r>
              <a:rPr lang="fr-FR" sz="900" dirty="0">
                <a:solidFill>
                  <a:srgbClr val="FF0000"/>
                </a:solidFill>
                <a:latin typeface="Courier New" panose="02070309020205020404" pitchFamily="49" charset="0"/>
                <a:cs typeface="Courier New" panose="02070309020205020404" pitchFamily="49" charset="0"/>
              </a:rPr>
              <a:t>      } </a:t>
            </a:r>
            <a:r>
              <a:rPr lang="fr-FR" sz="900" dirty="0" err="1">
                <a:solidFill>
                  <a:srgbClr val="FF0000"/>
                </a:solidFill>
                <a:latin typeface="Courier New" panose="02070309020205020404" pitchFamily="49" charset="0"/>
                <a:cs typeface="Courier New" panose="02070309020205020404" pitchFamily="49" charset="0"/>
              </a:rPr>
              <a:t>else</a:t>
            </a:r>
            <a:r>
              <a:rPr lang="fr-FR" sz="900" dirty="0">
                <a:solidFill>
                  <a:srgbClr val="FF0000"/>
                </a:solidFill>
                <a:latin typeface="Courier New" panose="02070309020205020404" pitchFamily="49" charset="0"/>
                <a:cs typeface="Courier New" panose="02070309020205020404" pitchFamily="49" charset="0"/>
              </a:rPr>
              <a:t> {</a:t>
            </a:r>
          </a:p>
          <a:p>
            <a:r>
              <a:rPr lang="fr-FR" sz="900" dirty="0">
                <a:solidFill>
                  <a:srgbClr val="FF0000"/>
                </a:solidFill>
                <a:latin typeface="Courier New" panose="02070309020205020404" pitchFamily="49" charset="0"/>
                <a:cs typeface="Courier New" panose="02070309020205020404" pitchFamily="49" charset="0"/>
              </a:rPr>
              <a:t>        x &lt;- </a:t>
            </a:r>
            <a:r>
              <a:rPr lang="fr-FR" sz="900" dirty="0" err="1">
                <a:solidFill>
                  <a:srgbClr val="FF0000"/>
                </a:solidFill>
                <a:latin typeface="Courier New" panose="02070309020205020404" pitchFamily="49" charset="0"/>
                <a:cs typeface="Courier New" panose="02070309020205020404" pitchFamily="49" charset="0"/>
              </a:rPr>
              <a:t>list</a:t>
            </a:r>
            <a:r>
              <a:rPr lang="fr-FR" sz="900" dirty="0">
                <a:solidFill>
                  <a:srgbClr val="FF0000"/>
                </a:solidFill>
                <a:latin typeface="Courier New" panose="02070309020205020404" pitchFamily="49" charset="0"/>
                <a:cs typeface="Courier New" panose="02070309020205020404" pitchFamily="49" charset="0"/>
              </a:rPr>
              <a:t>(</a:t>
            </a:r>
          </a:p>
          <a:p>
            <a:r>
              <a:rPr lang="fr-FR" sz="900" dirty="0">
                <a:solidFill>
                  <a:srgbClr val="FF0000"/>
                </a:solidFill>
                <a:latin typeface="Courier New" panose="02070309020205020404" pitchFamily="49" charset="0"/>
                <a:cs typeface="Courier New" panose="02070309020205020404" pitchFamily="49" charset="0"/>
              </a:rPr>
              <a:t>          values = read.csv(</a:t>
            </a:r>
            <a:r>
              <a:rPr lang="fr-FR" sz="900" dirty="0" err="1">
                <a:solidFill>
                  <a:srgbClr val="FF0000"/>
                </a:solidFill>
                <a:latin typeface="Courier New" panose="02070309020205020404" pitchFamily="49" charset="0"/>
                <a:cs typeface="Courier New" panose="02070309020205020404" pitchFamily="49" charset="0"/>
              </a:rPr>
              <a:t>inFile$datapath</a:t>
            </a:r>
            <a:r>
              <a:rPr lang="fr-FR" sz="900" dirty="0">
                <a:solidFill>
                  <a:srgbClr val="FF0000"/>
                </a:solidFill>
                <a:latin typeface="Courier New" panose="02070309020205020404" pitchFamily="49" charset="0"/>
                <a:cs typeface="Courier New" panose="02070309020205020404" pitchFamily="49" charset="0"/>
              </a:rPr>
              <a:t>, header=FALSE)[,1],</a:t>
            </a:r>
          </a:p>
          <a:p>
            <a:r>
              <a:rPr lang="fr-FR" sz="900" dirty="0">
                <a:solidFill>
                  <a:srgbClr val="FF0000"/>
                </a:solidFill>
                <a:latin typeface="Courier New" panose="02070309020205020404" pitchFamily="49" charset="0"/>
                <a:cs typeface="Courier New" panose="02070309020205020404" pitchFamily="49" charset="0"/>
              </a:rPr>
              <a:t>          main = </a:t>
            </a:r>
            <a:r>
              <a:rPr lang="fr-FR" sz="900" dirty="0" err="1">
                <a:solidFill>
                  <a:srgbClr val="FF0000"/>
                </a:solidFill>
                <a:latin typeface="Courier New" panose="02070309020205020404" pitchFamily="49" charset="0"/>
                <a:cs typeface="Courier New" panose="02070309020205020404" pitchFamily="49" charset="0"/>
              </a:rPr>
              <a:t>input$main</a:t>
            </a:r>
            <a:r>
              <a:rPr lang="fr-FR" sz="900" dirty="0">
                <a:solidFill>
                  <a:srgbClr val="FF0000"/>
                </a:solidFill>
                <a:latin typeface="Courier New" panose="02070309020205020404" pitchFamily="49" charset="0"/>
                <a:cs typeface="Courier New" panose="02070309020205020404" pitchFamily="49" charset="0"/>
              </a:rPr>
              <a:t>)</a:t>
            </a:r>
          </a:p>
          <a:p>
            <a:r>
              <a:rPr lang="fr-FR" sz="900" dirty="0">
                <a:solidFill>
                  <a:srgbClr val="FF0000"/>
                </a:solidFill>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return(x)      </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stop("</a:t>
            </a:r>
            <a:r>
              <a:rPr lang="fr-FR" sz="900" dirty="0" err="1">
                <a:latin typeface="Courier New" panose="02070309020205020404" pitchFamily="49" charset="0"/>
                <a:cs typeface="Courier New" panose="02070309020205020404" pitchFamily="49" charset="0"/>
              </a:rPr>
              <a:t>Invalid</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return(x) </a:t>
            </a:r>
          </a:p>
          <a:p>
            <a:r>
              <a:rPr lang="fr-FR" sz="9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09784456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#10 – </a:t>
            </a:r>
            <a:r>
              <a:rPr lang="fr-FR" sz="2800" b="1" dirty="0" err="1" smtClean="0"/>
              <a:t>Several</a:t>
            </a:r>
            <a:r>
              <a:rPr lang="fr-FR" sz="2800" b="1" dirty="0" smtClean="0"/>
              <a:t> </a:t>
            </a:r>
            <a:r>
              <a:rPr lang="fr-FR" sz="2800" b="1" dirty="0" err="1" smtClean="0"/>
              <a:t>tabs</a:t>
            </a:r>
            <a:r>
              <a:rPr lang="en-US" sz="2800" b="1" dirty="0" smtClean="0"/>
              <a:t/>
            </a:r>
            <a:br>
              <a:rPr lang="en-US" sz="2800" b="1" dirty="0" smtClean="0"/>
            </a:br>
            <a:r>
              <a:rPr lang="fr-FR" sz="2800" dirty="0" err="1"/>
              <a:t>Often</a:t>
            </a:r>
            <a:r>
              <a:rPr lang="fr-FR" sz="2800" dirty="0"/>
              <a:t> </a:t>
            </a:r>
            <a:r>
              <a:rPr lang="fr-FR" sz="2800" dirty="0" err="1"/>
              <a:t>it</a:t>
            </a:r>
            <a:r>
              <a:rPr lang="fr-FR" sz="2800" dirty="0"/>
              <a:t> </a:t>
            </a:r>
            <a:r>
              <a:rPr lang="fr-FR" sz="2800" dirty="0" err="1"/>
              <a:t>is</a:t>
            </a:r>
            <a:r>
              <a:rPr lang="fr-FR" sz="2800" dirty="0"/>
              <a:t> a good </a:t>
            </a:r>
            <a:r>
              <a:rPr lang="fr-FR" sz="2800" dirty="0" err="1"/>
              <a:t>idea</a:t>
            </a:r>
            <a:r>
              <a:rPr lang="fr-FR" sz="2800" dirty="0"/>
              <a:t> to have </a:t>
            </a:r>
            <a:r>
              <a:rPr lang="fr-FR" sz="2800" dirty="0" err="1"/>
              <a:t>several</a:t>
            </a:r>
            <a:r>
              <a:rPr lang="fr-FR" sz="2800" dirty="0"/>
              <a:t> </a:t>
            </a:r>
            <a:r>
              <a:rPr lang="fr-FR" sz="2800" dirty="0" err="1"/>
              <a:t>tabs</a:t>
            </a:r>
            <a:r>
              <a:rPr lang="fr-FR" sz="2800" dirty="0"/>
              <a:t> to </a:t>
            </a:r>
            <a:r>
              <a:rPr lang="fr-FR" sz="2800" dirty="0" err="1"/>
              <a:t>organize</a:t>
            </a:r>
            <a:r>
              <a:rPr lang="fr-FR" sz="2800" dirty="0"/>
              <a:t> the output </a:t>
            </a:r>
            <a:r>
              <a:rPr lang="fr-FR" sz="2800" dirty="0" err="1"/>
              <a:t>when</a:t>
            </a:r>
            <a:r>
              <a:rPr lang="fr-FR" sz="2800" dirty="0"/>
              <a:t> </a:t>
            </a:r>
            <a:r>
              <a:rPr lang="fr-FR" sz="2800" dirty="0" err="1"/>
              <a:t>showing</a:t>
            </a:r>
            <a:r>
              <a:rPr lang="fr-FR" sz="2800" dirty="0"/>
              <a:t> </a:t>
            </a:r>
            <a:r>
              <a:rPr lang="fr-FR" sz="2800" dirty="0" err="1"/>
              <a:t>different</a:t>
            </a:r>
            <a:r>
              <a:rPr lang="fr-FR" sz="2800" dirty="0"/>
              <a:t> information. Say </a:t>
            </a:r>
            <a:r>
              <a:rPr lang="fr-FR" sz="2800" dirty="0" err="1"/>
              <a:t>we</a:t>
            </a:r>
            <a:r>
              <a:rPr lang="fr-FR" sz="2800" dirty="0"/>
              <a:t> </a:t>
            </a:r>
            <a:r>
              <a:rPr lang="fr-FR" sz="2800" dirty="0" err="1"/>
              <a:t>want</a:t>
            </a:r>
            <a:r>
              <a:rPr lang="fr-FR" sz="2800" dirty="0"/>
              <a:t> to </a:t>
            </a:r>
            <a:r>
              <a:rPr lang="fr-FR" sz="2800" dirty="0" err="1"/>
              <a:t>separate</a:t>
            </a:r>
            <a:r>
              <a:rPr lang="fr-FR" sz="2800" dirty="0"/>
              <a:t> the </a:t>
            </a:r>
            <a:r>
              <a:rPr lang="fr-FR" sz="2800" dirty="0" err="1"/>
              <a:t>text</a:t>
            </a:r>
            <a:r>
              <a:rPr lang="fr-FR" sz="2800" dirty="0"/>
              <a:t>, the graph and the table display</a:t>
            </a:r>
          </a:p>
          <a:p>
            <a:pPr algn="ctr"/>
            <a:endParaRPr lang="fr-FR" sz="2800" b="1" dirty="0"/>
          </a:p>
          <a:p>
            <a:pPr marL="127000" indent="0" algn="ctr">
              <a:buNone/>
            </a:pPr>
            <a:r>
              <a:rPr lang="fr-FR" sz="2800" b="1" dirty="0" err="1"/>
              <a:t>Hint</a:t>
            </a:r>
            <a:r>
              <a:rPr lang="fr-FR" sz="2800" dirty="0"/>
              <a:t>: look at the </a:t>
            </a:r>
            <a:r>
              <a:rPr lang="fr-FR" sz="2800" dirty="0" err="1">
                <a:latin typeface="Courier New" panose="02070309020205020404" pitchFamily="49" charset="0"/>
                <a:cs typeface="Courier New" panose="02070309020205020404" pitchFamily="49" charset="0"/>
              </a:rPr>
              <a:t>tabsetPanel</a:t>
            </a:r>
            <a:r>
              <a:rPr lang="fr-FR" sz="2800" dirty="0" smtClean="0">
                <a:latin typeface="Courier New" panose="02070309020205020404" pitchFamily="49" charset="0"/>
                <a:cs typeface="Courier New" panose="02070309020205020404" pitchFamily="49" charset="0"/>
              </a:rPr>
              <a:t>() </a:t>
            </a:r>
            <a:r>
              <a:rPr lang="fr-FR" sz="2800" dirty="0" err="1" smtClean="0"/>
              <a:t>function</a:t>
            </a:r>
            <a:r>
              <a:rPr lang="fr-FR" sz="2800" dirty="0" smtClean="0"/>
              <a:t>.</a:t>
            </a:r>
            <a:endParaRPr lang="fr-FR" sz="2800" dirty="0"/>
          </a:p>
        </p:txBody>
      </p:sp>
    </p:spTree>
    <p:extLst>
      <p:ext uri="{BB962C8B-B14F-4D97-AF65-F5344CB8AC3E}">
        <p14:creationId xmlns:p14="http://schemas.microsoft.com/office/powerpoint/2010/main" val="118373950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10 :Several tabs</a:t>
            </a:r>
            <a:endParaRPr lang="en-US" dirty="0"/>
          </a:p>
        </p:txBody>
      </p:sp>
      <p:sp>
        <p:nvSpPr>
          <p:cNvPr id="4" name="Rectangle 3"/>
          <p:cNvSpPr/>
          <p:nvPr/>
        </p:nvSpPr>
        <p:spPr>
          <a:xfrm>
            <a:off x="-1" y="1348338"/>
            <a:ext cx="6762307" cy="2446824"/>
          </a:xfrm>
          <a:prstGeom prst="rect">
            <a:avLst/>
          </a:prstGeom>
        </p:spPr>
        <p:txBody>
          <a:bodyPr wrap="square">
            <a:spAutoFit/>
          </a:bodyPr>
          <a:lstStyle/>
          <a:p>
            <a:r>
              <a:rPr lang="fr-FR" sz="900" dirty="0" err="1">
                <a:latin typeface="Courier New" panose="02070309020205020404" pitchFamily="49" charset="0"/>
                <a:cs typeface="Courier New" panose="02070309020205020404" pitchFamily="49" charset="0"/>
              </a:rPr>
              <a:t>mainPanel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tabsetPanel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tabPanel</a:t>
            </a:r>
            <a:r>
              <a:rPr lang="fr-FR" sz="900" dirty="0">
                <a:latin typeface="Courier New" panose="02070309020205020404" pitchFamily="49" charset="0"/>
                <a:cs typeface="Courier New" panose="02070309020205020404" pitchFamily="49" charset="0"/>
              </a:rPr>
              <a:t>("Plot",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plotOutput</a:t>
            </a:r>
            <a:r>
              <a:rPr lang="fr-FR" sz="900" dirty="0">
                <a:latin typeface="Courier New" panose="02070309020205020404" pitchFamily="49" charset="0"/>
                <a:cs typeface="Courier New" panose="02070309020205020404" pitchFamily="49" charset="0"/>
              </a:rPr>
              <a:t>("plot", </a:t>
            </a:r>
            <a:r>
              <a:rPr lang="fr-FR" sz="900" dirty="0" err="1">
                <a:latin typeface="Courier New" panose="02070309020205020404" pitchFamily="49" charset="0"/>
                <a:cs typeface="Courier New" panose="02070309020205020404" pitchFamily="49" charset="0"/>
              </a:rPr>
              <a:t>height</a:t>
            </a:r>
            <a:r>
              <a:rPr lang="fr-FR" sz="900" dirty="0">
                <a:latin typeface="Courier New" panose="02070309020205020404" pitchFamily="49" charset="0"/>
                <a:cs typeface="Courier New" panose="02070309020205020404" pitchFamily="49" charset="0"/>
              </a:rPr>
              <a:t>="500px", </a:t>
            </a:r>
            <a:r>
              <a:rPr lang="fr-FR" sz="900" dirty="0" err="1">
                <a:latin typeface="Courier New" panose="02070309020205020404" pitchFamily="49" charset="0"/>
                <a:cs typeface="Courier New" panose="02070309020205020404" pitchFamily="49" charset="0"/>
              </a:rPr>
              <a:t>width</a:t>
            </a:r>
            <a:r>
              <a:rPr lang="fr-FR" sz="900" dirty="0">
                <a:latin typeface="Courier New" panose="02070309020205020404" pitchFamily="49" charset="0"/>
                <a:cs typeface="Courier New" panose="02070309020205020404" pitchFamily="49" charset="0"/>
              </a:rPr>
              <a:t>="500px") # Panel to display the plot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tabPanel</a:t>
            </a:r>
            <a:r>
              <a:rPr lang="fr-FR" sz="900" dirty="0">
                <a:latin typeface="Courier New" panose="02070309020205020404" pitchFamily="49" charset="0"/>
                <a:cs typeface="Courier New" panose="02070309020205020404" pitchFamily="49" charset="0"/>
              </a:rPr>
              <a:t>("Table",</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tableOutput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datatable</a:t>
            </a:r>
            <a:r>
              <a:rPr lang="fr-FR" sz="900" dirty="0">
                <a:latin typeface="Courier New" panose="02070309020205020404" pitchFamily="49" charset="0"/>
                <a:cs typeface="Courier New" panose="02070309020205020404" pitchFamily="49" charset="0"/>
              </a:rPr>
              <a:t>") # Panel to display the table</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tabPanel</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Summary</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("hello"), # Panel to display the </a:t>
            </a:r>
            <a:r>
              <a:rPr lang="fr-FR" sz="900" dirty="0" err="1">
                <a:latin typeface="Courier New" panose="02070309020205020404" pitchFamily="49" charset="0"/>
                <a:cs typeface="Courier New" panose="02070309020205020404" pitchFamily="49" charset="0"/>
              </a:rPr>
              <a:t>title</a:t>
            </a:r>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params</a:t>
            </a:r>
            <a:r>
              <a:rPr lang="fr-FR" sz="900" dirty="0">
                <a:latin typeface="Courier New" panose="02070309020205020404" pitchFamily="49" charset="0"/>
                <a:cs typeface="Courier New" panose="02070309020205020404" pitchFamily="49" charset="0"/>
              </a:rPr>
              <a:t>"), # Panel to display the </a:t>
            </a:r>
            <a:r>
              <a:rPr lang="fr-FR" sz="900" dirty="0" err="1">
                <a:latin typeface="Courier New" panose="02070309020205020404" pitchFamily="49" charset="0"/>
                <a:cs typeface="Courier New" panose="02070309020205020404" pitchFamily="49" charset="0"/>
              </a:rPr>
              <a:t>parameters</a:t>
            </a:r>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 # Panel to display the standard </a:t>
            </a:r>
            <a:r>
              <a:rPr lang="fr-FR" sz="900" dirty="0" err="1">
                <a:latin typeface="Courier New" panose="02070309020205020404" pitchFamily="49" charset="0"/>
                <a:cs typeface="Courier New" panose="02070309020205020404" pitchFamily="49" charset="0"/>
              </a:rPr>
              <a:t>deviation</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 # Panel to display the </a:t>
            </a:r>
            <a:r>
              <a:rPr lang="fr-FR" sz="900" dirty="0" err="1">
                <a:latin typeface="Courier New" panose="02070309020205020404" pitchFamily="49" charset="0"/>
                <a:cs typeface="Courier New" panose="02070309020205020404" pitchFamily="49" charset="0"/>
              </a:rPr>
              <a:t>mean</a:t>
            </a:r>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endParaRPr lang="fr-FR" sz="9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089855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#11 – </a:t>
            </a:r>
            <a:r>
              <a:rPr lang="fr-FR" sz="2800" b="1" dirty="0"/>
              <a:t>Use </a:t>
            </a:r>
            <a:r>
              <a:rPr lang="fr-FR" sz="2800" b="1" dirty="0" err="1"/>
              <a:t>another</a:t>
            </a:r>
            <a:r>
              <a:rPr lang="fr-FR" sz="2800" b="1" dirty="0"/>
              <a:t> </a:t>
            </a:r>
            <a:r>
              <a:rPr lang="fr-FR" sz="2800" b="1" dirty="0" err="1" smtClean="0"/>
              <a:t>library</a:t>
            </a:r>
            <a:r>
              <a:rPr lang="en-US" sz="2800" b="1" dirty="0" smtClean="0"/>
              <a:t/>
            </a:r>
            <a:br>
              <a:rPr lang="en-US" sz="2800" b="1" dirty="0" smtClean="0"/>
            </a:br>
            <a:r>
              <a:rPr lang="fr-FR" sz="2800" dirty="0" smtClean="0"/>
              <a:t>Let </a:t>
            </a:r>
            <a:r>
              <a:rPr lang="fr-FR" sz="2800" dirty="0"/>
              <a:t>us </a:t>
            </a:r>
            <a:r>
              <a:rPr lang="fr-FR" sz="2800" dirty="0" err="1"/>
              <a:t>draw</a:t>
            </a:r>
            <a:r>
              <a:rPr lang="fr-FR" sz="2800" dirty="0"/>
              <a:t> the graphs </a:t>
            </a:r>
            <a:r>
              <a:rPr lang="fr-FR" sz="2800" dirty="0" err="1"/>
              <a:t>with</a:t>
            </a:r>
            <a:r>
              <a:rPr lang="fr-FR" sz="2800" dirty="0"/>
              <a:t> ggplot2 </a:t>
            </a:r>
            <a:r>
              <a:rPr lang="fr-FR" sz="2800" dirty="0" err="1"/>
              <a:t>instead</a:t>
            </a:r>
            <a:r>
              <a:rPr lang="fr-FR" sz="2800" dirty="0"/>
              <a:t> of base R. For </a:t>
            </a:r>
            <a:r>
              <a:rPr lang="fr-FR" sz="2800" dirty="0" err="1"/>
              <a:t>this</a:t>
            </a:r>
            <a:r>
              <a:rPr lang="fr-FR" sz="2800" dirty="0"/>
              <a:t> </a:t>
            </a:r>
            <a:r>
              <a:rPr lang="fr-FR" sz="2800" dirty="0" err="1"/>
              <a:t>purpose</a:t>
            </a:r>
            <a:r>
              <a:rPr lang="fr-FR" sz="2800" dirty="0"/>
              <a:t>, </a:t>
            </a:r>
            <a:r>
              <a:rPr lang="fr-FR" sz="2800" dirty="0" err="1"/>
              <a:t>you</a:t>
            </a:r>
            <a:r>
              <a:rPr lang="fr-FR" sz="2800" dirty="0"/>
              <a:t> must </a:t>
            </a:r>
            <a:r>
              <a:rPr lang="fr-FR" sz="2800" dirty="0" err="1"/>
              <a:t>add</a:t>
            </a:r>
            <a:r>
              <a:rPr lang="fr-FR" sz="2800" dirty="0"/>
              <a:t> </a:t>
            </a:r>
            <a:r>
              <a:rPr lang="fr-FR" sz="2800" dirty="0" err="1">
                <a:latin typeface="Courier New" panose="02070309020205020404" pitchFamily="49" charset="0"/>
                <a:cs typeface="Courier New" panose="02070309020205020404" pitchFamily="49" charset="0"/>
              </a:rPr>
              <a:t>require</a:t>
            </a:r>
            <a:r>
              <a:rPr lang="fr-FR" sz="2800" dirty="0">
                <a:latin typeface="Courier New" panose="02070309020205020404" pitchFamily="49" charset="0"/>
                <a:cs typeface="Courier New" panose="02070309020205020404" pitchFamily="49" charset="0"/>
              </a:rPr>
              <a:t>(ggplot2)</a:t>
            </a:r>
            <a:r>
              <a:rPr lang="fr-FR" sz="2800" dirty="0"/>
              <a:t> on server </a:t>
            </a:r>
            <a:r>
              <a:rPr lang="fr-FR" sz="2800" dirty="0" err="1"/>
              <a:t>side</a:t>
            </a:r>
            <a:r>
              <a:rPr lang="fr-FR" sz="2800" dirty="0"/>
              <a:t> and change the </a:t>
            </a:r>
            <a:r>
              <a:rPr lang="fr-FR" sz="2800" dirty="0" err="1"/>
              <a:t>render</a:t>
            </a:r>
            <a:r>
              <a:rPr lang="fr-FR" sz="2800" dirty="0"/>
              <a:t> plot </a:t>
            </a:r>
            <a:r>
              <a:rPr lang="fr-FR" sz="2800" dirty="0" err="1"/>
              <a:t>function</a:t>
            </a:r>
            <a:r>
              <a:rPr lang="fr-FR" sz="2800" dirty="0"/>
              <a:t> call for </a:t>
            </a:r>
            <a:r>
              <a:rPr lang="fr-FR" sz="2800" dirty="0" err="1"/>
              <a:t>histogram</a:t>
            </a:r>
            <a:r>
              <a:rPr lang="fr-FR" sz="2800" dirty="0"/>
              <a:t> and </a:t>
            </a:r>
            <a:r>
              <a:rPr lang="fr-FR" sz="2800" dirty="0" err="1" smtClean="0"/>
              <a:t>boxplot</a:t>
            </a:r>
            <a:endParaRPr lang="fr-FR" sz="2800" dirty="0"/>
          </a:p>
        </p:txBody>
      </p:sp>
    </p:spTree>
    <p:extLst>
      <p:ext uri="{BB962C8B-B14F-4D97-AF65-F5344CB8AC3E}">
        <p14:creationId xmlns:p14="http://schemas.microsoft.com/office/powerpoint/2010/main" val="22647278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Share my R code and </a:t>
            </a:r>
            <a:r>
              <a:rPr lang="en-US" dirty="0" smtClean="0"/>
              <a:t>results</a:t>
            </a:r>
            <a:endParaRPr lang="fr-FR" dirty="0"/>
          </a:p>
        </p:txBody>
      </p:sp>
      <p:pic>
        <p:nvPicPr>
          <p:cNvPr id="4" name="Google Shape;610;p6"/>
          <p:cNvPicPr preferRelativeResize="0">
            <a:picLocks/>
          </p:cNvPicPr>
          <p:nvPr/>
        </p:nvPicPr>
        <p:blipFill rotWithShape="1">
          <a:blip r:embed="rId2">
            <a:alphaModFix/>
          </a:blip>
          <a:srcRect t="790" b="1291"/>
          <a:stretch/>
        </p:blipFill>
        <p:spPr>
          <a:xfrm>
            <a:off x="1063841" y="453625"/>
            <a:ext cx="7016318" cy="4227594"/>
          </a:xfrm>
          <a:prstGeom prst="rect">
            <a:avLst/>
          </a:prstGeom>
          <a:noFill/>
          <a:ln>
            <a:noFill/>
          </a:ln>
        </p:spPr>
      </p:pic>
    </p:spTree>
    <p:extLst>
      <p:ext uri="{BB962C8B-B14F-4D97-AF65-F5344CB8AC3E}">
        <p14:creationId xmlns:p14="http://schemas.microsoft.com/office/powerpoint/2010/main" val="34337600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11 :Use another library</a:t>
            </a:r>
            <a:endParaRPr lang="en-US" dirty="0"/>
          </a:p>
        </p:txBody>
      </p:sp>
      <p:sp>
        <p:nvSpPr>
          <p:cNvPr id="4" name="Rectangle 3"/>
          <p:cNvSpPr/>
          <p:nvPr/>
        </p:nvSpPr>
        <p:spPr>
          <a:xfrm>
            <a:off x="-1" y="1348338"/>
            <a:ext cx="6762307" cy="2446824"/>
          </a:xfrm>
          <a:prstGeom prst="rect">
            <a:avLst/>
          </a:prstGeom>
        </p:spPr>
        <p:txBody>
          <a:bodyPr wrap="square">
            <a:spAutoFit/>
          </a:bodyPr>
          <a:lstStyle/>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Draw</a:t>
            </a:r>
            <a:r>
              <a:rPr lang="fr-FR" sz="900" dirty="0">
                <a:latin typeface="Courier New" panose="02070309020205020404" pitchFamily="49" charset="0"/>
                <a:cs typeface="Courier New" panose="02070309020205020404" pitchFamily="49" charset="0"/>
              </a:rPr>
              <a:t> the plot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output$plot</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renderPlot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input$plotType</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hist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Histogram</a:t>
            </a:r>
            <a:endParaRPr lang="fr-FR" sz="900" dirty="0">
              <a:latin typeface="Courier New" panose="02070309020205020404" pitchFamily="49" charset="0"/>
              <a:cs typeface="Courier New" panose="02070309020205020404" pitchFamily="49" charset="0"/>
            </a:endParaRP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ggplot</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as.data.frame</a:t>
            </a:r>
            <a:r>
              <a:rPr lang="fr-FR" sz="900" dirty="0">
                <a:solidFill>
                  <a:srgbClr val="FF0000"/>
                </a:solidFill>
                <a:latin typeface="Courier New" panose="02070309020205020404" pitchFamily="49" charset="0"/>
                <a:cs typeface="Courier New" panose="02070309020205020404" pitchFamily="49" charset="0"/>
              </a:rPr>
              <a:t>(data()$values), </a:t>
            </a:r>
            <a:r>
              <a:rPr lang="fr-FR" sz="900" dirty="0" err="1">
                <a:solidFill>
                  <a:srgbClr val="FF0000"/>
                </a:solidFill>
                <a:latin typeface="Courier New" panose="02070309020205020404" pitchFamily="49" charset="0"/>
                <a:cs typeface="Courier New" panose="02070309020205020404" pitchFamily="49" charset="0"/>
              </a:rPr>
              <a:t>aes</a:t>
            </a:r>
            <a:r>
              <a:rPr lang="fr-FR" sz="900" dirty="0">
                <a:solidFill>
                  <a:srgbClr val="FF0000"/>
                </a:solidFill>
                <a:latin typeface="Courier New" panose="02070309020205020404" pitchFamily="49" charset="0"/>
                <a:cs typeface="Courier New" panose="02070309020205020404" pitchFamily="49" charset="0"/>
              </a:rPr>
              <a:t>(x=data()$values)) + </a:t>
            </a: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geom_histogram</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bins</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input$bins</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color</a:t>
            </a:r>
            <a:r>
              <a:rPr lang="fr-FR" sz="900" dirty="0">
                <a:solidFill>
                  <a:srgbClr val="FF0000"/>
                </a:solidFill>
                <a:latin typeface="Courier New" panose="02070309020205020404" pitchFamily="49" charset="0"/>
                <a:cs typeface="Courier New" panose="02070309020205020404" pitchFamily="49" charset="0"/>
              </a:rPr>
              <a:t>="black", </a:t>
            </a:r>
            <a:r>
              <a:rPr lang="fr-FR" sz="900" dirty="0" err="1">
                <a:solidFill>
                  <a:srgbClr val="FF0000"/>
                </a:solidFill>
                <a:latin typeface="Courier New" panose="02070309020205020404" pitchFamily="49" charset="0"/>
                <a:cs typeface="Courier New" panose="02070309020205020404" pitchFamily="49" charset="0"/>
              </a:rPr>
              <a:t>fill</a:t>
            </a:r>
            <a:r>
              <a:rPr lang="fr-FR" sz="900" dirty="0">
                <a:solidFill>
                  <a:srgbClr val="FF0000"/>
                </a:solidFill>
                <a:latin typeface="Courier New" panose="02070309020205020404" pitchFamily="49" charset="0"/>
                <a:cs typeface="Courier New" panose="02070309020205020404" pitchFamily="49" charset="0"/>
              </a:rPr>
              <a:t>="white") +</a:t>
            </a: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geom_vline</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aes</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xintercept</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input$mean</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color</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blue</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linetype</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dashed</a:t>
            </a:r>
            <a:r>
              <a:rPr lang="fr-FR" sz="900" dirty="0">
                <a:solidFill>
                  <a:srgbClr val="FF0000"/>
                </a:solidFill>
                <a:latin typeface="Courier New" panose="02070309020205020404" pitchFamily="49" charset="0"/>
                <a:cs typeface="Courier New" panose="02070309020205020404" pitchFamily="49" charset="0"/>
              </a:rPr>
              <a:t>", size=1) +</a:t>
            </a: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labs</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title</a:t>
            </a:r>
            <a:r>
              <a:rPr lang="fr-FR" sz="900" dirty="0">
                <a:solidFill>
                  <a:srgbClr val="FF0000"/>
                </a:solidFill>
                <a:latin typeface="Courier New" panose="02070309020205020404" pitchFamily="49" charset="0"/>
                <a:cs typeface="Courier New" panose="02070309020205020404" pitchFamily="49" charset="0"/>
              </a:rPr>
              <a:t>=data()$main, x="x")</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input$plotType</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boxplot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Boxplot</a:t>
            </a:r>
            <a:endParaRPr lang="fr-FR" sz="900" dirty="0">
              <a:latin typeface="Courier New" panose="02070309020205020404" pitchFamily="49" charset="0"/>
              <a:cs typeface="Courier New" panose="02070309020205020404" pitchFamily="49" charset="0"/>
            </a:endParaRP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ggplot</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as.data.frame</a:t>
            </a:r>
            <a:r>
              <a:rPr lang="fr-FR" sz="900" dirty="0">
                <a:solidFill>
                  <a:srgbClr val="FF0000"/>
                </a:solidFill>
                <a:latin typeface="Courier New" panose="02070309020205020404" pitchFamily="49" charset="0"/>
                <a:cs typeface="Courier New" panose="02070309020205020404" pitchFamily="49" charset="0"/>
              </a:rPr>
              <a:t>(data()$values), </a:t>
            </a:r>
            <a:r>
              <a:rPr lang="fr-FR" sz="900" dirty="0" err="1">
                <a:solidFill>
                  <a:srgbClr val="FF0000"/>
                </a:solidFill>
                <a:latin typeface="Courier New" panose="02070309020205020404" pitchFamily="49" charset="0"/>
                <a:cs typeface="Courier New" panose="02070309020205020404" pitchFamily="49" charset="0"/>
              </a:rPr>
              <a:t>aes</a:t>
            </a:r>
            <a:r>
              <a:rPr lang="fr-FR" sz="900" dirty="0">
                <a:solidFill>
                  <a:srgbClr val="FF0000"/>
                </a:solidFill>
                <a:latin typeface="Courier New" panose="02070309020205020404" pitchFamily="49" charset="0"/>
                <a:cs typeface="Courier New" panose="02070309020205020404" pitchFamily="49" charset="0"/>
              </a:rPr>
              <a:t>(y=data()$values)) + </a:t>
            </a: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geom_boxplot</a:t>
            </a:r>
            <a:r>
              <a:rPr lang="fr-FR" sz="900" dirty="0">
                <a:solidFill>
                  <a:srgbClr val="FF0000"/>
                </a:solidFill>
                <a:latin typeface="Courier New" panose="02070309020205020404" pitchFamily="49" charset="0"/>
                <a:cs typeface="Courier New" panose="02070309020205020404" pitchFamily="49" charset="0"/>
              </a:rPr>
              <a:t>() +</a:t>
            </a: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labs</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title</a:t>
            </a:r>
            <a:r>
              <a:rPr lang="fr-FR" sz="900" dirty="0">
                <a:solidFill>
                  <a:srgbClr val="FF0000"/>
                </a:solidFill>
                <a:latin typeface="Courier New" panose="02070309020205020404" pitchFamily="49" charset="0"/>
                <a:cs typeface="Courier New" panose="02070309020205020404" pitchFamily="49" charset="0"/>
              </a:rPr>
              <a:t>=data()$main, x="x", y="")</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boxplot</a:t>
            </a:r>
            <a:r>
              <a:rPr lang="fr-FR" sz="900" dirty="0">
                <a:latin typeface="Courier New" panose="02070309020205020404" pitchFamily="49" charset="0"/>
                <a:cs typeface="Courier New" panose="02070309020205020404" pitchFamily="49" charset="0"/>
              </a:rPr>
              <a:t>(data()$values, </a:t>
            </a:r>
            <a:r>
              <a:rPr lang="fr-FR" sz="900" dirty="0" err="1">
                <a:latin typeface="Courier New" panose="02070309020205020404" pitchFamily="49" charset="0"/>
                <a:cs typeface="Courier New" panose="02070309020205020404" pitchFamily="49" charset="0"/>
              </a:rPr>
              <a:t>xlab</a:t>
            </a:r>
            <a:r>
              <a:rPr lang="fr-FR" sz="900" dirty="0">
                <a:latin typeface="Courier New" panose="02070309020205020404" pitchFamily="49" charset="0"/>
                <a:cs typeface="Courier New" panose="02070309020205020404" pitchFamily="49" charset="0"/>
              </a:rPr>
              <a:t> = "x", main = data()$main)</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endParaRPr lang="fr-FR" sz="9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845919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#12 – </a:t>
            </a:r>
            <a:r>
              <a:rPr lang="fr-FR" sz="2800" b="1" dirty="0" smtClean="0"/>
              <a:t>Animation</a:t>
            </a:r>
          </a:p>
          <a:p>
            <a:pPr marL="127000" indent="0" algn="ctr">
              <a:buNone/>
            </a:pPr>
            <a:r>
              <a:rPr lang="fr-FR" sz="2400" dirty="0" err="1"/>
              <a:t>When</a:t>
            </a:r>
            <a:r>
              <a:rPr lang="fr-FR" sz="2400" dirty="0"/>
              <a:t> </a:t>
            </a:r>
            <a:r>
              <a:rPr lang="fr-FR" sz="2400" dirty="0" err="1"/>
              <a:t>generating</a:t>
            </a:r>
            <a:r>
              <a:rPr lang="fr-FR" sz="2400" dirty="0"/>
              <a:t> </a:t>
            </a:r>
            <a:r>
              <a:rPr lang="fr-FR" sz="2400" dirty="0" err="1"/>
              <a:t>random</a:t>
            </a:r>
            <a:r>
              <a:rPr lang="fr-FR" sz="2400" dirty="0"/>
              <a:t> data </a:t>
            </a:r>
            <a:r>
              <a:rPr lang="fr-FR" sz="2400" dirty="0" err="1"/>
              <a:t>we</a:t>
            </a:r>
            <a:r>
              <a:rPr lang="fr-FR" sz="2400" dirty="0"/>
              <a:t> </a:t>
            </a:r>
            <a:r>
              <a:rPr lang="fr-FR" sz="2400" dirty="0" err="1"/>
              <a:t>might</a:t>
            </a:r>
            <a:r>
              <a:rPr lang="fr-FR" sz="2400" dirty="0"/>
              <a:t> </a:t>
            </a:r>
            <a:r>
              <a:rPr lang="fr-FR" sz="2400" dirty="0" err="1"/>
              <a:t>want</a:t>
            </a:r>
            <a:r>
              <a:rPr lang="fr-FR" sz="2400" dirty="0"/>
              <a:t> to do </a:t>
            </a:r>
            <a:r>
              <a:rPr lang="fr-FR" sz="2400" dirty="0" err="1"/>
              <a:t>this</a:t>
            </a:r>
            <a:r>
              <a:rPr lang="fr-FR" sz="2400" dirty="0"/>
              <a:t> a </a:t>
            </a:r>
            <a:r>
              <a:rPr lang="fr-FR" sz="2400" dirty="0" err="1"/>
              <a:t>number</a:t>
            </a:r>
            <a:r>
              <a:rPr lang="fr-FR" sz="2400" dirty="0"/>
              <a:t> of times. </a:t>
            </a:r>
            <a:r>
              <a:rPr lang="fr-FR" sz="2400" dirty="0" err="1"/>
              <a:t>Slowly</a:t>
            </a:r>
            <a:r>
              <a:rPr lang="fr-FR" sz="2400" dirty="0"/>
              <a:t>, </a:t>
            </a:r>
            <a:r>
              <a:rPr lang="fr-FR" sz="2400" dirty="0" err="1"/>
              <a:t>so</a:t>
            </a:r>
            <a:r>
              <a:rPr lang="fr-FR" sz="2400" dirty="0"/>
              <a:t> one </a:t>
            </a:r>
            <a:r>
              <a:rPr lang="fr-FR" sz="2400" dirty="0" err="1"/>
              <a:t>can</a:t>
            </a:r>
            <a:r>
              <a:rPr lang="fr-FR" sz="2400" dirty="0"/>
              <a:t> </a:t>
            </a:r>
            <a:r>
              <a:rPr lang="fr-FR" sz="2400" dirty="0" err="1"/>
              <a:t>watch</a:t>
            </a:r>
            <a:r>
              <a:rPr lang="fr-FR" sz="2400" dirty="0"/>
              <a:t> the changes</a:t>
            </a:r>
            <a:r>
              <a:rPr lang="fr-FR" sz="2400" dirty="0" smtClean="0"/>
              <a:t>.</a:t>
            </a:r>
          </a:p>
          <a:p>
            <a:endParaRPr lang="fr-FR" sz="2400" dirty="0" smtClean="0"/>
          </a:p>
          <a:p>
            <a:r>
              <a:rPr lang="fr-FR" sz="2400" dirty="0" smtClean="0"/>
              <a:t>On </a:t>
            </a:r>
            <a:r>
              <a:rPr lang="fr-FR" sz="2400" dirty="0" err="1"/>
              <a:t>ui</a:t>
            </a:r>
            <a:r>
              <a:rPr lang="fr-FR" sz="2400" dirty="0"/>
              <a:t> </a:t>
            </a:r>
            <a:r>
              <a:rPr lang="fr-FR" sz="2400" dirty="0" err="1"/>
              <a:t>side</a:t>
            </a:r>
            <a:r>
              <a:rPr lang="fr-FR" sz="2400" dirty="0"/>
              <a:t> use </a:t>
            </a:r>
            <a:r>
              <a:rPr lang="fr-FR" sz="2400" dirty="0" smtClean="0"/>
              <a:t>:</a:t>
            </a:r>
          </a:p>
          <a:p>
            <a:endParaRPr lang="fr-FR" sz="2400" dirty="0"/>
          </a:p>
          <a:p>
            <a:r>
              <a:rPr lang="fr-FR" sz="2400" dirty="0" smtClean="0"/>
              <a:t>On </a:t>
            </a:r>
            <a:r>
              <a:rPr lang="fr-FR" sz="2400" dirty="0"/>
              <a:t>server </a:t>
            </a:r>
            <a:r>
              <a:rPr lang="fr-FR" sz="2400" dirty="0" err="1"/>
              <a:t>side</a:t>
            </a:r>
            <a:r>
              <a:rPr lang="fr-FR" sz="2400" dirty="0"/>
              <a:t> use:</a:t>
            </a:r>
          </a:p>
          <a:p>
            <a:endParaRPr lang="fr-FR" sz="2800" dirty="0"/>
          </a:p>
        </p:txBody>
      </p:sp>
      <p:pic>
        <p:nvPicPr>
          <p:cNvPr id="5" name="Image 4">
            <a:extLst>
              <a:ext uri="{FF2B5EF4-FFF2-40B4-BE49-F238E27FC236}">
                <a16:creationId xmlns:a16="http://schemas.microsoft.com/office/drawing/2014/main" id="{CAD125F6-AF4F-9445-959A-B4F65F56A9BF}"/>
              </a:ext>
            </a:extLst>
          </p:cNvPr>
          <p:cNvPicPr>
            <a:picLocks noChangeAspect="1"/>
          </p:cNvPicPr>
          <p:nvPr/>
        </p:nvPicPr>
        <p:blipFill>
          <a:blip r:embed="rId3"/>
          <a:stretch>
            <a:fillRect/>
          </a:stretch>
        </p:blipFill>
        <p:spPr>
          <a:xfrm>
            <a:off x="3060969" y="2538546"/>
            <a:ext cx="5361562" cy="764787"/>
          </a:xfrm>
          <a:prstGeom prst="rect">
            <a:avLst/>
          </a:prstGeom>
        </p:spPr>
      </p:pic>
      <p:pic>
        <p:nvPicPr>
          <p:cNvPr id="6" name="Image 5">
            <a:extLst>
              <a:ext uri="{FF2B5EF4-FFF2-40B4-BE49-F238E27FC236}">
                <a16:creationId xmlns:a16="http://schemas.microsoft.com/office/drawing/2014/main" id="{A65B9802-B7C7-D94A-83A5-6935558B33A3}"/>
              </a:ext>
            </a:extLst>
          </p:cNvPr>
          <p:cNvPicPr>
            <a:picLocks noChangeAspect="1"/>
          </p:cNvPicPr>
          <p:nvPr/>
        </p:nvPicPr>
        <p:blipFill>
          <a:blip r:embed="rId4"/>
          <a:stretch>
            <a:fillRect/>
          </a:stretch>
        </p:blipFill>
        <p:spPr>
          <a:xfrm>
            <a:off x="3060969" y="3736191"/>
            <a:ext cx="5361562" cy="903000"/>
          </a:xfrm>
          <a:prstGeom prst="rect">
            <a:avLst/>
          </a:prstGeom>
        </p:spPr>
      </p:pic>
    </p:spTree>
    <p:extLst>
      <p:ext uri="{BB962C8B-B14F-4D97-AF65-F5344CB8AC3E}">
        <p14:creationId xmlns:p14="http://schemas.microsoft.com/office/powerpoint/2010/main" val="158885482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#13 – </a:t>
            </a:r>
            <a:r>
              <a:rPr lang="fr-FR" sz="2800" b="1" dirty="0" err="1" smtClean="0"/>
              <a:t>Conditional</a:t>
            </a:r>
            <a:r>
              <a:rPr lang="fr-FR" sz="2800" b="1" dirty="0" smtClean="0"/>
              <a:t> widgets</a:t>
            </a:r>
            <a:r>
              <a:rPr lang="en-US" sz="2800" b="1" dirty="0" smtClean="0"/>
              <a:t/>
            </a:r>
            <a:br>
              <a:rPr lang="en-US" sz="2800" b="1" dirty="0" smtClean="0"/>
            </a:br>
            <a:r>
              <a:rPr lang="en-US" sz="2800" dirty="0" smtClean="0"/>
              <a:t>Again</a:t>
            </a:r>
            <a:r>
              <a:rPr lang="en-US" sz="2800" dirty="0"/>
              <a:t>, at this point, there are items on the left that only make sense in some cases, so they should only appear when needed. For example, the graph options should only be present when the </a:t>
            </a:r>
            <a:r>
              <a:rPr lang="en-US" sz="2800" dirty="0" err="1"/>
              <a:t>the</a:t>
            </a:r>
            <a:r>
              <a:rPr lang="en-US" sz="2800" dirty="0"/>
              <a:t> Graph tab is selected. </a:t>
            </a:r>
          </a:p>
          <a:p>
            <a:pPr marL="127000" indent="0" algn="ctr">
              <a:buNone/>
            </a:pPr>
            <a:endParaRPr lang="en-US" sz="2800" dirty="0"/>
          </a:p>
          <a:p>
            <a:pPr marL="127000" indent="0" algn="ctr">
              <a:buNone/>
            </a:pPr>
            <a:r>
              <a:rPr lang="en-US" sz="2800" dirty="0"/>
              <a:t>Again, </a:t>
            </a:r>
            <a:r>
              <a:rPr lang="en-US" sz="2800" dirty="0" err="1">
                <a:latin typeface="Courier New" panose="02070309020205020404" pitchFamily="49" charset="0"/>
                <a:cs typeface="Courier New" panose="02070309020205020404" pitchFamily="49" charset="0"/>
              </a:rPr>
              <a:t>conditionalPanel</a:t>
            </a:r>
            <a:r>
              <a:rPr lang="en-US" sz="2800" dirty="0">
                <a:latin typeface="Courier New" panose="02070309020205020404" pitchFamily="49" charset="0"/>
                <a:cs typeface="Courier New" panose="02070309020205020404" pitchFamily="49" charset="0"/>
              </a:rPr>
              <a:t>() </a:t>
            </a:r>
            <a:r>
              <a:rPr lang="en-US" sz="2800" dirty="0"/>
              <a:t>to the rescue</a:t>
            </a:r>
            <a:r>
              <a:rPr lang="en-US" sz="2800" dirty="0" smtClean="0"/>
              <a:t>!</a:t>
            </a:r>
            <a:endParaRPr lang="en-US" sz="2800" dirty="0"/>
          </a:p>
        </p:txBody>
      </p:sp>
    </p:spTree>
    <p:extLst>
      <p:ext uri="{BB962C8B-B14F-4D97-AF65-F5344CB8AC3E}">
        <p14:creationId xmlns:p14="http://schemas.microsoft.com/office/powerpoint/2010/main" val="113676105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13 : Conditional widgets</a:t>
            </a:r>
            <a:endParaRPr lang="en-US" dirty="0"/>
          </a:p>
        </p:txBody>
      </p:sp>
      <p:sp>
        <p:nvSpPr>
          <p:cNvPr id="4" name="Rectangle 3"/>
          <p:cNvSpPr/>
          <p:nvPr/>
        </p:nvSpPr>
        <p:spPr>
          <a:xfrm>
            <a:off x="-1" y="1002089"/>
            <a:ext cx="8094922" cy="3139321"/>
          </a:xfrm>
          <a:prstGeom prst="rect">
            <a:avLst/>
          </a:prstGeom>
        </p:spPr>
        <p:txBody>
          <a:bodyPr wrap="square">
            <a:spAutoFit/>
          </a:bodyPr>
          <a:lstStyle/>
          <a:p>
            <a:r>
              <a:rPr lang="fr-FR" sz="900" dirty="0">
                <a:latin typeface="Courier New" panose="02070309020205020404" pitchFamily="49" charset="0"/>
                <a:cs typeface="Courier New" panose="02070309020205020404" pitchFamily="49" charset="0"/>
              </a:rPr>
              <a:t> </a:t>
            </a:r>
            <a:r>
              <a:rPr lang="fr-FR" sz="900" dirty="0">
                <a:solidFill>
                  <a:srgbClr val="FF0000"/>
                </a:solidFill>
                <a:latin typeface="Courier New" panose="02070309020205020404" pitchFamily="49" charset="0"/>
                <a:cs typeface="Courier New" panose="02070309020205020404" pitchFamily="49" charset="0"/>
              </a:rPr>
              <a:t>condition = "</a:t>
            </a:r>
            <a:r>
              <a:rPr lang="fr-FR" sz="900" dirty="0" err="1">
                <a:solidFill>
                  <a:srgbClr val="FF0000"/>
                </a:solidFill>
                <a:latin typeface="Courier New" panose="02070309020205020404" pitchFamily="49" charset="0"/>
                <a:cs typeface="Courier New" panose="02070309020205020404" pitchFamily="49" charset="0"/>
              </a:rPr>
              <a:t>input.dataset</a:t>
            </a:r>
            <a:r>
              <a:rPr lang="fr-FR" sz="900" dirty="0">
                <a:solidFill>
                  <a:srgbClr val="FF0000"/>
                </a:solidFill>
                <a:latin typeface="Courier New" panose="02070309020205020404" pitchFamily="49" charset="0"/>
                <a:cs typeface="Courier New" panose="02070309020205020404" pitchFamily="49" charset="0"/>
              </a:rPr>
              <a:t> == 'rand' &amp;&amp; </a:t>
            </a:r>
            <a:r>
              <a:rPr lang="fr-FR" sz="900" dirty="0" err="1">
                <a:solidFill>
                  <a:srgbClr val="FF0000"/>
                </a:solidFill>
                <a:latin typeface="Courier New" panose="02070309020205020404" pitchFamily="49" charset="0"/>
                <a:cs typeface="Courier New" panose="02070309020205020404" pitchFamily="49" charset="0"/>
              </a:rPr>
              <a:t>input.tabs</a:t>
            </a:r>
            <a:r>
              <a:rPr lang="fr-FR" sz="900" dirty="0">
                <a:solidFill>
                  <a:srgbClr val="FF0000"/>
                </a:solidFill>
                <a:latin typeface="Courier New" panose="02070309020205020404" pitchFamily="49" charset="0"/>
                <a:cs typeface="Courier New" panose="02070309020205020404" pitchFamily="49" charset="0"/>
              </a:rPr>
              <a:t> == </a:t>
            </a:r>
            <a:r>
              <a:rPr lang="fr-FR" sz="900" dirty="0" smtClean="0">
                <a:solidFill>
                  <a:srgbClr val="FF0000"/>
                </a:solidFill>
                <a:latin typeface="Courier New" panose="02070309020205020404" pitchFamily="49" charset="0"/>
                <a:cs typeface="Courier New" panose="02070309020205020404" pitchFamily="49" charset="0"/>
              </a:rPr>
              <a:t>'plot</a:t>
            </a:r>
            <a:r>
              <a:rPr lang="fr-FR" sz="900" dirty="0">
                <a:solidFill>
                  <a:srgbClr val="FF0000"/>
                </a:solidFill>
                <a:latin typeface="Courier New" panose="02070309020205020404" pitchFamily="49" charset="0"/>
                <a:cs typeface="Courier New" panose="02070309020205020404" pitchFamily="49" charset="0"/>
              </a:rPr>
              <a:t>'",</a:t>
            </a:r>
          </a:p>
          <a:p>
            <a:endParaRPr lang="fr-FR" sz="900" dirty="0" smtClean="0">
              <a:solidFill>
                <a:srgbClr val="FF0000"/>
              </a:solidFill>
              <a:latin typeface="Courier New" panose="02070309020205020404" pitchFamily="49" charset="0"/>
              <a:cs typeface="Courier New" panose="02070309020205020404" pitchFamily="49" charset="0"/>
            </a:endParaRPr>
          </a:p>
          <a:p>
            <a:endParaRPr lang="fr-FR" sz="900" dirty="0">
              <a:solidFill>
                <a:srgbClr val="FF0000"/>
              </a:solidFill>
              <a:latin typeface="Courier New" panose="02070309020205020404" pitchFamily="49" charset="0"/>
              <a:cs typeface="Courier New" panose="02070309020205020404" pitchFamily="49" charset="0"/>
            </a:endParaRPr>
          </a:p>
          <a:p>
            <a:r>
              <a:rPr lang="fr-FR" sz="900" dirty="0" err="1">
                <a:latin typeface="Courier New" panose="02070309020205020404" pitchFamily="49" charset="0"/>
                <a:cs typeface="Courier New" panose="02070309020205020404" pitchFamily="49" charset="0"/>
              </a:rPr>
              <a:t>mainPanel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tabsetPanel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a:solidFill>
                  <a:srgbClr val="FF0000"/>
                </a:solidFill>
                <a:latin typeface="Courier New" panose="02070309020205020404" pitchFamily="49" charset="0"/>
                <a:cs typeface="Courier New" panose="02070309020205020404" pitchFamily="49" charset="0"/>
              </a:rPr>
              <a:t>id = "</a:t>
            </a:r>
            <a:r>
              <a:rPr lang="fr-FR" sz="900" dirty="0" err="1">
                <a:solidFill>
                  <a:srgbClr val="FF0000"/>
                </a:solidFill>
                <a:latin typeface="Courier New" panose="02070309020205020404" pitchFamily="49" charset="0"/>
                <a:cs typeface="Courier New" panose="02070309020205020404" pitchFamily="49" charset="0"/>
              </a:rPr>
              <a:t>tabs</a:t>
            </a:r>
            <a:r>
              <a:rPr lang="fr-FR" sz="900" dirty="0">
                <a:solidFill>
                  <a:srgbClr val="FF0000"/>
                </a:solidFill>
                <a:latin typeface="Courier New" panose="02070309020205020404" pitchFamily="49" charset="0"/>
                <a:cs typeface="Courier New" panose="02070309020205020404" pitchFamily="49" charset="0"/>
              </a:rPr>
              <a: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tabPanel</a:t>
            </a:r>
            <a:r>
              <a:rPr lang="fr-FR" sz="900" dirty="0">
                <a:latin typeface="Courier New" panose="02070309020205020404" pitchFamily="49" charset="0"/>
                <a:cs typeface="Courier New" panose="02070309020205020404" pitchFamily="49" charset="0"/>
              </a:rPr>
              <a:t>("Plot", </a:t>
            </a:r>
            <a:r>
              <a:rPr lang="fr-FR" sz="900" dirty="0">
                <a:solidFill>
                  <a:srgbClr val="FF0000"/>
                </a:solidFill>
                <a:latin typeface="Courier New" panose="02070309020205020404" pitchFamily="49" charset="0"/>
                <a:cs typeface="Courier New" panose="02070309020205020404" pitchFamily="49" charset="0"/>
              </a:rPr>
              <a:t>value="plot"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plotOutput</a:t>
            </a:r>
            <a:r>
              <a:rPr lang="fr-FR" sz="900" dirty="0">
                <a:latin typeface="Courier New" panose="02070309020205020404" pitchFamily="49" charset="0"/>
                <a:cs typeface="Courier New" panose="02070309020205020404" pitchFamily="49" charset="0"/>
              </a:rPr>
              <a:t>("plot", </a:t>
            </a:r>
            <a:r>
              <a:rPr lang="fr-FR" sz="900" dirty="0" err="1">
                <a:latin typeface="Courier New" panose="02070309020205020404" pitchFamily="49" charset="0"/>
                <a:cs typeface="Courier New" panose="02070309020205020404" pitchFamily="49" charset="0"/>
              </a:rPr>
              <a:t>height</a:t>
            </a:r>
            <a:r>
              <a:rPr lang="fr-FR" sz="900" dirty="0">
                <a:latin typeface="Courier New" panose="02070309020205020404" pitchFamily="49" charset="0"/>
                <a:cs typeface="Courier New" panose="02070309020205020404" pitchFamily="49" charset="0"/>
              </a:rPr>
              <a:t>="500px", </a:t>
            </a:r>
            <a:r>
              <a:rPr lang="fr-FR" sz="900" dirty="0" err="1">
                <a:latin typeface="Courier New" panose="02070309020205020404" pitchFamily="49" charset="0"/>
                <a:cs typeface="Courier New" panose="02070309020205020404" pitchFamily="49" charset="0"/>
              </a:rPr>
              <a:t>width</a:t>
            </a:r>
            <a:r>
              <a:rPr lang="fr-FR" sz="900" dirty="0">
                <a:latin typeface="Courier New" panose="02070309020205020404" pitchFamily="49" charset="0"/>
                <a:cs typeface="Courier New" panose="02070309020205020404" pitchFamily="49" charset="0"/>
              </a:rPr>
              <a:t>="500px") # Panel to display the plot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tabPanel</a:t>
            </a:r>
            <a:r>
              <a:rPr lang="fr-FR" sz="900" dirty="0">
                <a:latin typeface="Courier New" panose="02070309020205020404" pitchFamily="49" charset="0"/>
                <a:cs typeface="Courier New" panose="02070309020205020404" pitchFamily="49" charset="0"/>
              </a:rPr>
              <a:t>("Table", value="table",</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tableOutput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datatable</a:t>
            </a:r>
            <a:r>
              <a:rPr lang="fr-FR" sz="900" dirty="0">
                <a:latin typeface="Courier New" panose="02070309020205020404" pitchFamily="49" charset="0"/>
                <a:cs typeface="Courier New" panose="02070309020205020404" pitchFamily="49" charset="0"/>
              </a:rPr>
              <a:t>") # Panel to display the table</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tabPanel</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Summary</a:t>
            </a:r>
            <a:r>
              <a:rPr lang="fr-FR" sz="900" dirty="0">
                <a:latin typeface="Courier New" panose="02070309020205020404" pitchFamily="49" charset="0"/>
                <a:cs typeface="Courier New" panose="02070309020205020404" pitchFamily="49" charset="0"/>
              </a:rPr>
              <a:t>", </a:t>
            </a:r>
            <a:r>
              <a:rPr lang="fr-FR" sz="900" dirty="0">
                <a:solidFill>
                  <a:srgbClr val="FF0000"/>
                </a:solidFill>
                <a:latin typeface="Courier New" panose="02070309020205020404" pitchFamily="49" charset="0"/>
                <a:cs typeface="Courier New" panose="02070309020205020404" pitchFamily="49" charset="0"/>
              </a:rPr>
              <a:t>value="</a:t>
            </a:r>
            <a:r>
              <a:rPr lang="fr-FR" sz="900" dirty="0" err="1">
                <a:solidFill>
                  <a:srgbClr val="FF0000"/>
                </a:solidFill>
                <a:latin typeface="Courier New" panose="02070309020205020404" pitchFamily="49" charset="0"/>
                <a:cs typeface="Courier New" panose="02070309020205020404" pitchFamily="49" charset="0"/>
              </a:rPr>
              <a:t>summary</a:t>
            </a:r>
            <a:r>
              <a:rPr lang="fr-FR" sz="900" dirty="0">
                <a:solidFill>
                  <a:srgbClr val="FF0000"/>
                </a:solidFill>
                <a:latin typeface="Courier New" panose="02070309020205020404" pitchFamily="49" charset="0"/>
                <a:cs typeface="Courier New" panose="02070309020205020404" pitchFamily="49" charset="0"/>
              </a:rPr>
              <a: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("hello"), # Panel to display the </a:t>
            </a:r>
            <a:r>
              <a:rPr lang="fr-FR" sz="900" dirty="0" err="1">
                <a:latin typeface="Courier New" panose="02070309020205020404" pitchFamily="49" charset="0"/>
                <a:cs typeface="Courier New" panose="02070309020205020404" pitchFamily="49" charset="0"/>
              </a:rPr>
              <a:t>title</a:t>
            </a:r>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params</a:t>
            </a:r>
            <a:r>
              <a:rPr lang="fr-FR" sz="900" dirty="0">
                <a:latin typeface="Courier New" panose="02070309020205020404" pitchFamily="49" charset="0"/>
                <a:cs typeface="Courier New" panose="02070309020205020404" pitchFamily="49" charset="0"/>
              </a:rPr>
              <a:t>"), # Panel to display the </a:t>
            </a:r>
            <a:r>
              <a:rPr lang="fr-FR" sz="900" dirty="0" err="1">
                <a:latin typeface="Courier New" panose="02070309020205020404" pitchFamily="49" charset="0"/>
                <a:cs typeface="Courier New" panose="02070309020205020404" pitchFamily="49" charset="0"/>
              </a:rPr>
              <a:t>parameters</a:t>
            </a:r>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 # Panel to display the standard </a:t>
            </a:r>
            <a:r>
              <a:rPr lang="fr-FR" sz="900" dirty="0" err="1">
                <a:latin typeface="Courier New" panose="02070309020205020404" pitchFamily="49" charset="0"/>
                <a:cs typeface="Courier New" panose="02070309020205020404" pitchFamily="49" charset="0"/>
              </a:rPr>
              <a:t>deviation</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 # Panel to display the </a:t>
            </a:r>
            <a:r>
              <a:rPr lang="fr-FR" sz="900" dirty="0" err="1">
                <a:latin typeface="Courier New" panose="02070309020205020404" pitchFamily="49" charset="0"/>
                <a:cs typeface="Courier New" panose="02070309020205020404" pitchFamily="49" charset="0"/>
              </a:rPr>
              <a:t>mean</a:t>
            </a:r>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endParaRPr lang="fr-FR" sz="900" dirty="0" smtClean="0">
              <a:latin typeface="Courier New" panose="02070309020205020404" pitchFamily="49" charset="0"/>
              <a:cs typeface="Courier New" panose="02070309020205020404" pitchFamily="49" charset="0"/>
            </a:endParaRPr>
          </a:p>
          <a:p>
            <a:endParaRPr lang="fr-FR" sz="9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4362437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#14 – </a:t>
            </a:r>
            <a:r>
              <a:rPr lang="fr-FR" sz="2800" b="1" dirty="0" err="1" smtClean="0"/>
              <a:t>Summary</a:t>
            </a:r>
            <a:r>
              <a:rPr lang="fr-FR" sz="2800" b="1" dirty="0" smtClean="0"/>
              <a:t> </a:t>
            </a:r>
            <a:r>
              <a:rPr lang="fr-FR" sz="2800" b="1" dirty="0" err="1" smtClean="0"/>
              <a:t>statistics</a:t>
            </a:r>
            <a:r>
              <a:rPr lang="en-US" sz="2800" b="1" dirty="0" smtClean="0"/>
              <a:t/>
            </a:r>
            <a:br>
              <a:rPr lang="en-US" sz="2800" b="1" dirty="0" smtClean="0"/>
            </a:br>
            <a:r>
              <a:rPr lang="en-US" sz="2800" dirty="0"/>
              <a:t>In the text area we want a table of summary statistics.</a:t>
            </a:r>
          </a:p>
          <a:p>
            <a:pPr marL="127000" indent="0" algn="ctr">
              <a:buNone/>
            </a:pPr>
            <a:endParaRPr lang="en-US" sz="2800" dirty="0"/>
          </a:p>
          <a:p>
            <a:pPr marL="127000" indent="0" algn="ctr">
              <a:buNone/>
            </a:pPr>
            <a:r>
              <a:rPr lang="en-US" sz="2800" dirty="0"/>
              <a:t>The idea here is to use R syntax to create a character vector which has the lines of the HTML code</a:t>
            </a:r>
            <a:r>
              <a:rPr lang="en-US" sz="2800" dirty="0" smtClean="0"/>
              <a:t>.</a:t>
            </a:r>
            <a:endParaRPr lang="en-US" sz="2800" dirty="0"/>
          </a:p>
        </p:txBody>
      </p:sp>
    </p:spTree>
    <p:extLst>
      <p:ext uri="{BB962C8B-B14F-4D97-AF65-F5344CB8AC3E}">
        <p14:creationId xmlns:p14="http://schemas.microsoft.com/office/powerpoint/2010/main" val="141733988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14 : Summary statistics</a:t>
            </a:r>
            <a:endParaRPr lang="en-US" dirty="0"/>
          </a:p>
        </p:txBody>
      </p:sp>
      <p:sp>
        <p:nvSpPr>
          <p:cNvPr id="4" name="Rectangle 3"/>
          <p:cNvSpPr/>
          <p:nvPr/>
        </p:nvSpPr>
        <p:spPr>
          <a:xfrm>
            <a:off x="0" y="336985"/>
            <a:ext cx="8094922" cy="4939814"/>
          </a:xfrm>
          <a:prstGeom prst="rect">
            <a:avLst/>
          </a:prstGeom>
        </p:spPr>
        <p:txBody>
          <a:bodyPr wrap="square">
            <a:spAutoFit/>
          </a:bodyPr>
          <a:lstStyle/>
          <a:p>
            <a:r>
              <a:rPr lang="en-US" sz="900" dirty="0" err="1">
                <a:latin typeface="Courier New" panose="02070309020205020404" pitchFamily="49" charset="0"/>
                <a:cs typeface="Courier New" panose="02070309020205020404" pitchFamily="49" charset="0"/>
              </a:rPr>
              <a:t>tabPanel</a:t>
            </a:r>
            <a:r>
              <a:rPr lang="en-US" sz="900" dirty="0">
                <a:latin typeface="Courier New" panose="02070309020205020404" pitchFamily="49" charset="0"/>
                <a:cs typeface="Courier New" panose="02070309020205020404" pitchFamily="49" charset="0"/>
              </a:rPr>
              <a:t>("Summary", value="summary",</a:t>
            </a:r>
          </a:p>
          <a:p>
            <a:r>
              <a:rPr lang="en-US" sz="900" dirty="0">
                <a:latin typeface="Courier New" panose="02070309020205020404" pitchFamily="49" charset="0"/>
                <a:cs typeface="Courier New" panose="02070309020205020404" pitchFamily="49" charset="0"/>
              </a:rPr>
              <a:t>                 </a:t>
            </a:r>
            <a:r>
              <a:rPr lang="en-US" sz="900" dirty="0" err="1">
                <a:solidFill>
                  <a:srgbClr val="FF0000"/>
                </a:solidFill>
                <a:latin typeface="Courier New" panose="02070309020205020404" pitchFamily="49" charset="0"/>
                <a:cs typeface="Courier New" panose="02070309020205020404" pitchFamily="49" charset="0"/>
              </a:rPr>
              <a:t>uiOutput</a:t>
            </a:r>
            <a:r>
              <a:rPr lang="en-US" sz="900" dirty="0">
                <a:solidFill>
                  <a:srgbClr val="FF0000"/>
                </a:solidFill>
                <a:latin typeface="Courier New" panose="02070309020205020404" pitchFamily="49" charset="0"/>
                <a:cs typeface="Courier New" panose="02070309020205020404" pitchFamily="49" charset="0"/>
              </a:rPr>
              <a:t>("title"),</a:t>
            </a:r>
          </a:p>
          <a:p>
            <a:r>
              <a:rPr lang="en-US" sz="900" dirty="0">
                <a:solidFill>
                  <a:srgbClr val="FF0000"/>
                </a:solidFill>
                <a:latin typeface="Courier New" panose="02070309020205020404" pitchFamily="49" charset="0"/>
                <a:cs typeface="Courier New" panose="02070309020205020404" pitchFamily="49" charset="0"/>
              </a:rPr>
              <a:t>                 </a:t>
            </a:r>
            <a:r>
              <a:rPr lang="en-US" sz="900" dirty="0" err="1">
                <a:solidFill>
                  <a:srgbClr val="FF0000"/>
                </a:solidFill>
                <a:latin typeface="Courier New" panose="02070309020205020404" pitchFamily="49" charset="0"/>
                <a:cs typeface="Courier New" panose="02070309020205020404" pitchFamily="49" charset="0"/>
              </a:rPr>
              <a:t>uiOutput</a:t>
            </a:r>
            <a:r>
              <a:rPr lang="en-US" sz="900" dirty="0">
                <a:solidFill>
                  <a:srgbClr val="FF0000"/>
                </a:solidFill>
                <a:latin typeface="Courier New" panose="02070309020205020404" pitchFamily="49" charset="0"/>
                <a:cs typeface="Courier New" panose="02070309020205020404" pitchFamily="49" charset="0"/>
              </a:rPr>
              <a:t>("summary"),</a:t>
            </a:r>
          </a:p>
          <a:p>
            <a:r>
              <a:rPr lang="en-US" sz="900" dirty="0">
                <a:solidFill>
                  <a:srgbClr val="FF0000"/>
                </a:solidFill>
                <a:latin typeface="Courier New" panose="02070309020205020404" pitchFamily="49" charset="0"/>
                <a:cs typeface="Courier New" panose="02070309020205020404" pitchFamily="49" charset="0"/>
              </a:rPr>
              <a:t>                 </a:t>
            </a:r>
            <a:r>
              <a:rPr lang="en-US" sz="900" dirty="0">
                <a:latin typeface="Courier New" panose="02070309020205020404" pitchFamily="49" charset="0"/>
                <a:cs typeface="Courier New" panose="02070309020205020404" pitchFamily="49" charset="0"/>
              </a:rPr>
              <a:t>… </a:t>
            </a:r>
            <a:r>
              <a:rPr lang="en-US" sz="900" dirty="0" smtClean="0">
                <a:latin typeface="Courier New" panose="02070309020205020404" pitchFamily="49" charset="0"/>
                <a:cs typeface="Courier New" panose="02070309020205020404" pitchFamily="49" charset="0"/>
              </a:rPr>
              <a:t>)</a:t>
            </a:r>
            <a:endParaRPr lang="fr-FR" sz="900" dirty="0" smtClean="0">
              <a:solidFill>
                <a:srgbClr val="FF0000"/>
              </a:solidFill>
              <a:latin typeface="Courier New" panose="02070309020205020404" pitchFamily="49" charset="0"/>
              <a:cs typeface="Courier New" panose="02070309020205020404" pitchFamily="49" charset="0"/>
            </a:endParaRPr>
          </a:p>
          <a:p>
            <a:endParaRPr lang="fr-FR" sz="900" dirty="0">
              <a:solidFill>
                <a:schemeClr val="tx1"/>
              </a:solidFill>
              <a:latin typeface="Courier New" panose="02070309020205020404" pitchFamily="49" charset="0"/>
              <a:cs typeface="Courier New" panose="02070309020205020404" pitchFamily="49" charset="0"/>
            </a:endParaRP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output$title</a:t>
            </a:r>
            <a:r>
              <a:rPr lang="fr-FR" sz="900" dirty="0">
                <a:solidFill>
                  <a:schemeClr val="tx1"/>
                </a:solidFill>
                <a:latin typeface="Courier New" panose="02070309020205020404" pitchFamily="49" charset="0"/>
                <a:cs typeface="Courier New" panose="02070309020205020404" pitchFamily="49" charset="0"/>
              </a:rPr>
              <a:t> &lt;- </a:t>
            </a:r>
            <a:r>
              <a:rPr lang="fr-FR" sz="900" dirty="0" err="1">
                <a:solidFill>
                  <a:schemeClr val="tx1"/>
                </a:solidFill>
                <a:latin typeface="Courier New" panose="02070309020205020404" pitchFamily="49" charset="0"/>
                <a:cs typeface="Courier New" panose="02070309020205020404" pitchFamily="49" charset="0"/>
              </a:rPr>
              <a:t>renderUI</a:t>
            </a:r>
            <a:r>
              <a:rPr lang="fr-FR" sz="900" dirty="0">
                <a:solidFill>
                  <a:schemeClr val="tx1"/>
                </a:solidFill>
                <a:latin typeface="Courier New" panose="02070309020205020404" pitchFamily="49" charset="0"/>
                <a:cs typeface="Courier New" panose="02070309020205020404" pitchFamily="49" charset="0"/>
              </a:rPr>
              <a:t>(HTML("&lt;h4&gt;", data()$main,"&lt;/h4&gt;"))</a:t>
            </a:r>
          </a:p>
          <a:p>
            <a:endParaRPr lang="fr-FR" sz="900" dirty="0">
              <a:solidFill>
                <a:schemeClr val="tx1"/>
              </a:solidFill>
              <a:latin typeface="Courier New" panose="02070309020205020404" pitchFamily="49" charset="0"/>
              <a:cs typeface="Courier New" panose="02070309020205020404" pitchFamily="49" charset="0"/>
            </a:endParaRPr>
          </a:p>
          <a:p>
            <a:r>
              <a:rPr lang="fr-FR" sz="900" dirty="0">
                <a:solidFill>
                  <a:schemeClr val="tx1"/>
                </a:solidFill>
                <a:latin typeface="Courier New" panose="02070309020205020404" pitchFamily="49" charset="0"/>
                <a:cs typeface="Courier New" panose="02070309020205020404" pitchFamily="49" charset="0"/>
              </a:rPr>
              <a:t>  ## Display a HTML </a:t>
            </a:r>
            <a:r>
              <a:rPr lang="fr-FR" sz="900" dirty="0" err="1">
                <a:solidFill>
                  <a:schemeClr val="tx1"/>
                </a:solidFill>
                <a:latin typeface="Courier New" panose="02070309020205020404" pitchFamily="49" charset="0"/>
                <a:cs typeface="Courier New" panose="02070309020205020404" pitchFamily="49" charset="0"/>
              </a:rPr>
              <a:t>summary</a:t>
            </a:r>
            <a:r>
              <a:rPr lang="fr-FR" sz="900" dirty="0">
                <a:solidFill>
                  <a:schemeClr val="tx1"/>
                </a:solidFill>
                <a:latin typeface="Courier New" panose="02070309020205020404" pitchFamily="49" charset="0"/>
                <a:cs typeface="Courier New" panose="02070309020205020404" pitchFamily="49" charset="0"/>
              </a:rPr>
              <a:t> table of </a:t>
            </a:r>
            <a:r>
              <a:rPr lang="fr-FR" sz="900" dirty="0" err="1">
                <a:solidFill>
                  <a:schemeClr val="tx1"/>
                </a:solidFill>
                <a:latin typeface="Courier New" panose="02070309020205020404" pitchFamily="49" charset="0"/>
                <a:cs typeface="Courier New" panose="02070309020205020404" pitchFamily="49" charset="0"/>
              </a:rPr>
              <a:t>parameters</a:t>
            </a:r>
            <a:r>
              <a:rPr lang="fr-FR" sz="900" dirty="0">
                <a:solidFill>
                  <a:schemeClr val="tx1"/>
                </a:solidFill>
                <a:latin typeface="Courier New" panose="02070309020205020404" pitchFamily="49" charset="0"/>
                <a:cs typeface="Courier New" panose="02070309020205020404" pitchFamily="49" charset="0"/>
              </a:rPr>
              <a:t> and </a:t>
            </a:r>
            <a:r>
              <a:rPr lang="fr-FR" sz="900" dirty="0" err="1">
                <a:solidFill>
                  <a:schemeClr val="tx1"/>
                </a:solidFill>
                <a:latin typeface="Courier New" panose="02070309020205020404" pitchFamily="49" charset="0"/>
                <a:cs typeface="Courier New" panose="02070309020205020404" pitchFamily="49" charset="0"/>
              </a:rPr>
              <a:t>statistics</a:t>
            </a:r>
            <a:endParaRPr lang="fr-FR" sz="900" dirty="0">
              <a:solidFill>
                <a:schemeClr val="tx1"/>
              </a:solidFill>
              <a:latin typeface="Courier New" panose="02070309020205020404" pitchFamily="49" charset="0"/>
              <a:cs typeface="Courier New" panose="02070309020205020404" pitchFamily="49" charset="0"/>
            </a:endParaRP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output$summary</a:t>
            </a:r>
            <a:r>
              <a:rPr lang="fr-FR" sz="900" dirty="0">
                <a:solidFill>
                  <a:schemeClr val="tx1"/>
                </a:solidFill>
                <a:latin typeface="Courier New" panose="02070309020205020404" pitchFamily="49" charset="0"/>
                <a:cs typeface="Courier New" panose="02070309020205020404" pitchFamily="49" charset="0"/>
              </a:rPr>
              <a:t> &lt;- </a:t>
            </a:r>
            <a:r>
              <a:rPr lang="fr-FR" sz="900" dirty="0" err="1">
                <a:solidFill>
                  <a:schemeClr val="tx1"/>
                </a:solidFill>
                <a:latin typeface="Courier New" panose="02070309020205020404" pitchFamily="49" charset="0"/>
                <a:cs typeface="Courier New" panose="02070309020205020404" pitchFamily="49" charset="0"/>
              </a:rPr>
              <a:t>renderUI</a:t>
            </a:r>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    if (</a:t>
            </a:r>
            <a:r>
              <a:rPr lang="fr-FR" sz="900" dirty="0" err="1">
                <a:solidFill>
                  <a:schemeClr val="tx1"/>
                </a:solidFill>
                <a:latin typeface="Courier New" panose="02070309020205020404" pitchFamily="49" charset="0"/>
                <a:cs typeface="Courier New" panose="02070309020205020404" pitchFamily="49" charset="0"/>
              </a:rPr>
              <a:t>input$dataset</a:t>
            </a:r>
            <a:r>
              <a:rPr lang="fr-FR" sz="900" dirty="0">
                <a:solidFill>
                  <a:schemeClr val="tx1"/>
                </a:solidFill>
                <a:latin typeface="Courier New" panose="02070309020205020404" pitchFamily="49" charset="0"/>
                <a:cs typeface="Courier New" panose="02070309020205020404" pitchFamily="49" charset="0"/>
              </a:rPr>
              <a:t> == "rand") {</a:t>
            </a:r>
          </a:p>
          <a:p>
            <a:r>
              <a:rPr lang="fr-FR" sz="900" dirty="0">
                <a:solidFill>
                  <a:schemeClr val="tx1"/>
                </a:solidFill>
                <a:latin typeface="Courier New" panose="02070309020205020404" pitchFamily="49" charset="0"/>
                <a:cs typeface="Courier New" panose="02070309020205020404" pitchFamily="49" charset="0"/>
              </a:rPr>
              <a:t>      if (</a:t>
            </a:r>
            <a:r>
              <a:rPr lang="fr-FR" sz="900" dirty="0" err="1">
                <a:solidFill>
                  <a:schemeClr val="tx1"/>
                </a:solidFill>
                <a:latin typeface="Courier New" panose="02070309020205020404" pitchFamily="49" charset="0"/>
                <a:cs typeface="Courier New" panose="02070309020205020404" pitchFamily="49" charset="0"/>
              </a:rPr>
              <a:t>input$plotType</a:t>
            </a:r>
            <a:r>
              <a:rPr lang="fr-FR" sz="900" dirty="0">
                <a:solidFill>
                  <a:schemeClr val="tx1"/>
                </a:solidFill>
                <a:latin typeface="Courier New" panose="02070309020205020404" pitchFamily="49" charset="0"/>
                <a:cs typeface="Courier New" panose="02070309020205020404" pitchFamily="49" charset="0"/>
              </a:rPr>
              <a:t> == "</a:t>
            </a:r>
            <a:r>
              <a:rPr lang="fr-FR" sz="900" dirty="0" err="1">
                <a:solidFill>
                  <a:schemeClr val="tx1"/>
                </a:solidFill>
                <a:latin typeface="Courier New" panose="02070309020205020404" pitchFamily="49" charset="0"/>
                <a:cs typeface="Courier New" panose="02070309020205020404" pitchFamily="49" charset="0"/>
              </a:rPr>
              <a:t>hist</a:t>
            </a:r>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params_header</a:t>
            </a:r>
            <a:r>
              <a:rPr lang="fr-FR" sz="900" dirty="0">
                <a:solidFill>
                  <a:schemeClr val="tx1"/>
                </a:solidFill>
                <a:latin typeface="Courier New" panose="02070309020205020404" pitchFamily="49" charset="0"/>
                <a:cs typeface="Courier New" panose="02070309020205020404" pitchFamily="49" charset="0"/>
              </a:rPr>
              <a:t> &lt;- HTML("&lt;th&gt;Sample size&lt;/th&gt;&lt;th&gt;</a:t>
            </a:r>
            <a:r>
              <a:rPr lang="fr-FR" sz="900" dirty="0" err="1">
                <a:solidFill>
                  <a:schemeClr val="tx1"/>
                </a:solidFill>
                <a:latin typeface="Courier New" panose="02070309020205020404" pitchFamily="49" charset="0"/>
                <a:cs typeface="Courier New" panose="02070309020205020404" pitchFamily="49" charset="0"/>
              </a:rPr>
              <a:t>Bins</a:t>
            </a:r>
            <a:r>
              <a:rPr lang="fr-FR" sz="900" dirty="0">
                <a:solidFill>
                  <a:schemeClr val="tx1"/>
                </a:solidFill>
                <a:latin typeface="Courier New" panose="02070309020205020404" pitchFamily="49" charset="0"/>
                <a:cs typeface="Courier New" panose="02070309020205020404" pitchFamily="49" charset="0"/>
              </a:rPr>
              <a:t>&lt;/th&gt;")</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params_raw</a:t>
            </a:r>
            <a:r>
              <a:rPr lang="fr-FR" sz="900" dirty="0">
                <a:solidFill>
                  <a:schemeClr val="tx1"/>
                </a:solidFill>
                <a:latin typeface="Courier New" panose="02070309020205020404" pitchFamily="49" charset="0"/>
                <a:cs typeface="Courier New" panose="02070309020205020404" pitchFamily="49" charset="0"/>
              </a:rPr>
              <a:t> &lt;- HTML("&lt;td&gt;", </a:t>
            </a:r>
            <a:r>
              <a:rPr lang="fr-FR" sz="900" dirty="0" err="1">
                <a:solidFill>
                  <a:schemeClr val="tx1"/>
                </a:solidFill>
                <a:latin typeface="Courier New" panose="02070309020205020404" pitchFamily="49" charset="0"/>
                <a:cs typeface="Courier New" panose="02070309020205020404" pitchFamily="49" charset="0"/>
              </a:rPr>
              <a:t>input$n</a:t>
            </a:r>
            <a:r>
              <a:rPr lang="fr-FR" sz="900" dirty="0">
                <a:solidFill>
                  <a:schemeClr val="tx1"/>
                </a:solidFill>
                <a:latin typeface="Courier New" panose="02070309020205020404" pitchFamily="49" charset="0"/>
                <a:cs typeface="Courier New" panose="02070309020205020404" pitchFamily="49" charset="0"/>
              </a:rPr>
              <a:t>,"&lt;/td&gt;&lt;td&gt;", </a:t>
            </a:r>
            <a:r>
              <a:rPr lang="fr-FR" sz="900" dirty="0" err="1">
                <a:solidFill>
                  <a:schemeClr val="tx1"/>
                </a:solidFill>
                <a:latin typeface="Courier New" panose="02070309020205020404" pitchFamily="49" charset="0"/>
                <a:cs typeface="Courier New" panose="02070309020205020404" pitchFamily="49" charset="0"/>
              </a:rPr>
              <a:t>input$bins</a:t>
            </a:r>
            <a:r>
              <a:rPr lang="fr-FR" sz="900" dirty="0">
                <a:solidFill>
                  <a:schemeClr val="tx1"/>
                </a:solidFill>
                <a:latin typeface="Courier New" panose="02070309020205020404" pitchFamily="49" charset="0"/>
                <a:cs typeface="Courier New" panose="02070309020205020404" pitchFamily="49" charset="0"/>
              </a:rPr>
              <a:t>,"&lt;/td&gt;")</a:t>
            </a:r>
          </a:p>
          <a:p>
            <a:r>
              <a:rPr lang="fr-FR" sz="900" dirty="0">
                <a:solidFill>
                  <a:schemeClr val="tx1"/>
                </a:solidFill>
                <a:latin typeface="Courier New" panose="02070309020205020404" pitchFamily="49" charset="0"/>
                <a:cs typeface="Courier New" panose="02070309020205020404" pitchFamily="49" charset="0"/>
              </a:rPr>
              <a:t>      } </a:t>
            </a:r>
            <a:r>
              <a:rPr lang="fr-FR" sz="900" dirty="0" err="1">
                <a:solidFill>
                  <a:schemeClr val="tx1"/>
                </a:solidFill>
                <a:latin typeface="Courier New" panose="02070309020205020404" pitchFamily="49" charset="0"/>
                <a:cs typeface="Courier New" panose="02070309020205020404" pitchFamily="49" charset="0"/>
              </a:rPr>
              <a:t>else</a:t>
            </a:r>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params_header</a:t>
            </a:r>
            <a:r>
              <a:rPr lang="fr-FR" sz="900" dirty="0">
                <a:solidFill>
                  <a:schemeClr val="tx1"/>
                </a:solidFill>
                <a:latin typeface="Courier New" panose="02070309020205020404" pitchFamily="49" charset="0"/>
                <a:cs typeface="Courier New" panose="02070309020205020404" pitchFamily="49" charset="0"/>
              </a:rPr>
              <a:t> &lt;- HTML("&lt;th&gt;Sample Size&lt;/th&gt;")</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params_raw</a:t>
            </a:r>
            <a:r>
              <a:rPr lang="fr-FR" sz="900" dirty="0">
                <a:solidFill>
                  <a:schemeClr val="tx1"/>
                </a:solidFill>
                <a:latin typeface="Courier New" panose="02070309020205020404" pitchFamily="49" charset="0"/>
                <a:cs typeface="Courier New" panose="02070309020205020404" pitchFamily="49" charset="0"/>
              </a:rPr>
              <a:t> &lt;- HTML("&lt;td&gt;", </a:t>
            </a:r>
            <a:r>
              <a:rPr lang="fr-FR" sz="900" dirty="0" err="1">
                <a:solidFill>
                  <a:schemeClr val="tx1"/>
                </a:solidFill>
                <a:latin typeface="Courier New" panose="02070309020205020404" pitchFamily="49" charset="0"/>
                <a:cs typeface="Courier New" panose="02070309020205020404" pitchFamily="49" charset="0"/>
              </a:rPr>
              <a:t>input$n</a:t>
            </a:r>
            <a:r>
              <a:rPr lang="fr-FR" sz="900" dirty="0">
                <a:solidFill>
                  <a:schemeClr val="tx1"/>
                </a:solidFill>
                <a:latin typeface="Courier New" panose="02070309020205020404" pitchFamily="49" charset="0"/>
                <a:cs typeface="Courier New" panose="02070309020205020404" pitchFamily="49" charset="0"/>
              </a:rPr>
              <a:t>,"&lt;/td&gt;")</a:t>
            </a:r>
          </a:p>
          <a:p>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 </a:t>
            </a:r>
            <a:r>
              <a:rPr lang="fr-FR" sz="900" dirty="0" err="1">
                <a:solidFill>
                  <a:schemeClr val="tx1"/>
                </a:solidFill>
                <a:latin typeface="Courier New" panose="02070309020205020404" pitchFamily="49" charset="0"/>
                <a:cs typeface="Courier New" panose="02070309020205020404" pitchFamily="49" charset="0"/>
              </a:rPr>
              <a:t>else</a:t>
            </a:r>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if (</a:t>
            </a:r>
            <a:r>
              <a:rPr lang="fr-FR" sz="900" dirty="0" err="1">
                <a:solidFill>
                  <a:schemeClr val="tx1"/>
                </a:solidFill>
                <a:latin typeface="Courier New" panose="02070309020205020404" pitchFamily="49" charset="0"/>
                <a:cs typeface="Courier New" panose="02070309020205020404" pitchFamily="49" charset="0"/>
              </a:rPr>
              <a:t>input$plotType</a:t>
            </a:r>
            <a:r>
              <a:rPr lang="fr-FR" sz="900" dirty="0">
                <a:solidFill>
                  <a:schemeClr val="tx1"/>
                </a:solidFill>
                <a:latin typeface="Courier New" panose="02070309020205020404" pitchFamily="49" charset="0"/>
                <a:cs typeface="Courier New" panose="02070309020205020404" pitchFamily="49" charset="0"/>
              </a:rPr>
              <a:t> == "</a:t>
            </a:r>
            <a:r>
              <a:rPr lang="fr-FR" sz="900" dirty="0" err="1">
                <a:solidFill>
                  <a:schemeClr val="tx1"/>
                </a:solidFill>
                <a:latin typeface="Courier New" panose="02070309020205020404" pitchFamily="49" charset="0"/>
                <a:cs typeface="Courier New" panose="02070309020205020404" pitchFamily="49" charset="0"/>
              </a:rPr>
              <a:t>hist</a:t>
            </a:r>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params_header</a:t>
            </a:r>
            <a:r>
              <a:rPr lang="fr-FR" sz="900" dirty="0">
                <a:solidFill>
                  <a:schemeClr val="tx1"/>
                </a:solidFill>
                <a:latin typeface="Courier New" panose="02070309020205020404" pitchFamily="49" charset="0"/>
                <a:cs typeface="Courier New" panose="02070309020205020404" pitchFamily="49" charset="0"/>
              </a:rPr>
              <a:t> &lt;- HTML("&lt;th&gt;</a:t>
            </a:r>
            <a:r>
              <a:rPr lang="fr-FR" sz="900" dirty="0" err="1">
                <a:solidFill>
                  <a:schemeClr val="tx1"/>
                </a:solidFill>
                <a:latin typeface="Courier New" panose="02070309020205020404" pitchFamily="49" charset="0"/>
                <a:cs typeface="Courier New" panose="02070309020205020404" pitchFamily="49" charset="0"/>
              </a:rPr>
              <a:t>Bins</a:t>
            </a:r>
            <a:r>
              <a:rPr lang="fr-FR" sz="900" dirty="0">
                <a:solidFill>
                  <a:schemeClr val="tx1"/>
                </a:solidFill>
                <a:latin typeface="Courier New" panose="02070309020205020404" pitchFamily="49" charset="0"/>
                <a:cs typeface="Courier New" panose="02070309020205020404" pitchFamily="49" charset="0"/>
              </a:rPr>
              <a:t>&lt;/th&gt;")</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params_raw</a:t>
            </a:r>
            <a:r>
              <a:rPr lang="fr-FR" sz="900" dirty="0">
                <a:solidFill>
                  <a:schemeClr val="tx1"/>
                </a:solidFill>
                <a:latin typeface="Courier New" panose="02070309020205020404" pitchFamily="49" charset="0"/>
                <a:cs typeface="Courier New" panose="02070309020205020404" pitchFamily="49" charset="0"/>
              </a:rPr>
              <a:t> &lt;- HTML("&lt;td&gt;", </a:t>
            </a:r>
            <a:r>
              <a:rPr lang="fr-FR" sz="900" dirty="0" err="1">
                <a:solidFill>
                  <a:schemeClr val="tx1"/>
                </a:solidFill>
                <a:latin typeface="Courier New" panose="02070309020205020404" pitchFamily="49" charset="0"/>
                <a:cs typeface="Courier New" panose="02070309020205020404" pitchFamily="49" charset="0"/>
              </a:rPr>
              <a:t>input$bins</a:t>
            </a:r>
            <a:r>
              <a:rPr lang="fr-FR" sz="900" dirty="0">
                <a:solidFill>
                  <a:schemeClr val="tx1"/>
                </a:solidFill>
                <a:latin typeface="Courier New" panose="02070309020205020404" pitchFamily="49" charset="0"/>
                <a:cs typeface="Courier New" panose="02070309020205020404" pitchFamily="49" charset="0"/>
              </a:rPr>
              <a:t>,"&lt;/td&gt;")</a:t>
            </a:r>
          </a:p>
          <a:p>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HTML("&lt;table border=1&gt;</a:t>
            </a:r>
          </a:p>
          <a:p>
            <a:r>
              <a:rPr lang="fr-FR" sz="900" dirty="0">
                <a:solidFill>
                  <a:schemeClr val="tx1"/>
                </a:solidFill>
                <a:latin typeface="Courier New" panose="02070309020205020404" pitchFamily="49" charset="0"/>
                <a:cs typeface="Courier New" panose="02070309020205020404" pitchFamily="49" charset="0"/>
              </a:rPr>
              <a:t>      &lt;tr&gt;", </a:t>
            </a:r>
            <a:r>
              <a:rPr lang="fr-FR" sz="900" dirty="0" err="1">
                <a:solidFill>
                  <a:schemeClr val="tx1"/>
                </a:solidFill>
                <a:latin typeface="Courier New" panose="02070309020205020404" pitchFamily="49" charset="0"/>
                <a:cs typeface="Courier New" panose="02070309020205020404" pitchFamily="49" charset="0"/>
              </a:rPr>
              <a:t>params_header</a:t>
            </a:r>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        &lt;th&gt;</a:t>
            </a:r>
            <a:r>
              <a:rPr lang="fr-FR" sz="900" dirty="0" err="1">
                <a:solidFill>
                  <a:schemeClr val="tx1"/>
                </a:solidFill>
                <a:latin typeface="Courier New" panose="02070309020205020404" pitchFamily="49" charset="0"/>
                <a:cs typeface="Courier New" panose="02070309020205020404" pitchFamily="49" charset="0"/>
              </a:rPr>
              <a:t>Mean</a:t>
            </a:r>
            <a:r>
              <a:rPr lang="fr-FR" sz="900" dirty="0">
                <a:solidFill>
                  <a:schemeClr val="tx1"/>
                </a:solidFill>
                <a:latin typeface="Courier New" panose="02070309020205020404" pitchFamily="49" charset="0"/>
                <a:cs typeface="Courier New" panose="02070309020205020404" pitchFamily="49" charset="0"/>
              </a:rPr>
              <a:t>&lt;/th&gt;</a:t>
            </a:r>
          </a:p>
          <a:p>
            <a:r>
              <a:rPr lang="fr-FR" sz="900" dirty="0">
                <a:solidFill>
                  <a:schemeClr val="tx1"/>
                </a:solidFill>
                <a:latin typeface="Courier New" panose="02070309020205020404" pitchFamily="49" charset="0"/>
                <a:cs typeface="Courier New" panose="02070309020205020404" pitchFamily="49" charset="0"/>
              </a:rPr>
              <a:t>        &lt;th&gt;Standard </a:t>
            </a:r>
            <a:r>
              <a:rPr lang="fr-FR" sz="900" dirty="0" err="1">
                <a:solidFill>
                  <a:schemeClr val="tx1"/>
                </a:solidFill>
                <a:latin typeface="Courier New" panose="02070309020205020404" pitchFamily="49" charset="0"/>
                <a:cs typeface="Courier New" panose="02070309020205020404" pitchFamily="49" charset="0"/>
              </a:rPr>
              <a:t>deviation</a:t>
            </a:r>
            <a:r>
              <a:rPr lang="fr-FR" sz="900" dirty="0">
                <a:solidFill>
                  <a:schemeClr val="tx1"/>
                </a:solidFill>
                <a:latin typeface="Courier New" panose="02070309020205020404" pitchFamily="49" charset="0"/>
                <a:cs typeface="Courier New" panose="02070309020205020404" pitchFamily="49" charset="0"/>
              </a:rPr>
              <a:t>&lt;/th&gt;</a:t>
            </a:r>
          </a:p>
          <a:p>
            <a:r>
              <a:rPr lang="fr-FR" sz="900" dirty="0">
                <a:solidFill>
                  <a:schemeClr val="tx1"/>
                </a:solidFill>
                <a:latin typeface="Courier New" panose="02070309020205020404" pitchFamily="49" charset="0"/>
                <a:cs typeface="Courier New" panose="02070309020205020404" pitchFamily="49" charset="0"/>
              </a:rPr>
              <a:t>      &lt;/tr&gt;</a:t>
            </a:r>
          </a:p>
          <a:p>
            <a:r>
              <a:rPr lang="fr-FR" sz="900" dirty="0">
                <a:solidFill>
                  <a:schemeClr val="tx1"/>
                </a:solidFill>
                <a:latin typeface="Courier New" panose="02070309020205020404" pitchFamily="49" charset="0"/>
                <a:cs typeface="Courier New" panose="02070309020205020404" pitchFamily="49" charset="0"/>
              </a:rPr>
              <a:t>      &lt;tr&gt;", </a:t>
            </a:r>
            <a:r>
              <a:rPr lang="fr-FR" sz="900" dirty="0" err="1">
                <a:solidFill>
                  <a:schemeClr val="tx1"/>
                </a:solidFill>
                <a:latin typeface="Courier New" panose="02070309020205020404" pitchFamily="49" charset="0"/>
                <a:cs typeface="Courier New" panose="02070309020205020404" pitchFamily="49" charset="0"/>
              </a:rPr>
              <a:t>params_raw</a:t>
            </a:r>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        &lt;td&gt;", </a:t>
            </a:r>
            <a:r>
              <a:rPr lang="fr-FR" sz="900" dirty="0" err="1">
                <a:solidFill>
                  <a:schemeClr val="tx1"/>
                </a:solidFill>
                <a:latin typeface="Courier New" panose="02070309020205020404" pitchFamily="49" charset="0"/>
                <a:cs typeface="Courier New" panose="02070309020205020404" pitchFamily="49" charset="0"/>
              </a:rPr>
              <a:t>signif</a:t>
            </a:r>
            <a:r>
              <a:rPr lang="fr-FR" sz="900" dirty="0">
                <a:solidFill>
                  <a:schemeClr val="tx1"/>
                </a:solidFill>
                <a:latin typeface="Courier New" panose="02070309020205020404" pitchFamily="49" charset="0"/>
                <a:cs typeface="Courier New" panose="02070309020205020404" pitchFamily="49" charset="0"/>
              </a:rPr>
              <a:t>(digits = 3, </a:t>
            </a:r>
            <a:r>
              <a:rPr lang="fr-FR" sz="900" dirty="0" err="1">
                <a:solidFill>
                  <a:schemeClr val="tx1"/>
                </a:solidFill>
                <a:latin typeface="Courier New" panose="02070309020205020404" pitchFamily="49" charset="0"/>
                <a:cs typeface="Courier New" panose="02070309020205020404" pitchFamily="49" charset="0"/>
              </a:rPr>
              <a:t>mean</a:t>
            </a:r>
            <a:r>
              <a:rPr lang="fr-FR" sz="900" dirty="0">
                <a:solidFill>
                  <a:schemeClr val="tx1"/>
                </a:solidFill>
                <a:latin typeface="Courier New" panose="02070309020205020404" pitchFamily="49" charset="0"/>
                <a:cs typeface="Courier New" panose="02070309020205020404" pitchFamily="49" charset="0"/>
              </a:rPr>
              <a:t>(data()$values)),"&lt;/td&gt;</a:t>
            </a:r>
          </a:p>
          <a:p>
            <a:r>
              <a:rPr lang="fr-FR" sz="900" dirty="0">
                <a:solidFill>
                  <a:schemeClr val="tx1"/>
                </a:solidFill>
                <a:latin typeface="Courier New" panose="02070309020205020404" pitchFamily="49" charset="0"/>
                <a:cs typeface="Courier New" panose="02070309020205020404" pitchFamily="49" charset="0"/>
              </a:rPr>
              <a:t>        &lt;td&gt;", </a:t>
            </a:r>
            <a:r>
              <a:rPr lang="fr-FR" sz="900" dirty="0" err="1">
                <a:solidFill>
                  <a:schemeClr val="tx1"/>
                </a:solidFill>
                <a:latin typeface="Courier New" panose="02070309020205020404" pitchFamily="49" charset="0"/>
                <a:cs typeface="Courier New" panose="02070309020205020404" pitchFamily="49" charset="0"/>
              </a:rPr>
              <a:t>signif</a:t>
            </a:r>
            <a:r>
              <a:rPr lang="fr-FR" sz="900" dirty="0">
                <a:solidFill>
                  <a:schemeClr val="tx1"/>
                </a:solidFill>
                <a:latin typeface="Courier New" panose="02070309020205020404" pitchFamily="49" charset="0"/>
                <a:cs typeface="Courier New" panose="02070309020205020404" pitchFamily="49" charset="0"/>
              </a:rPr>
              <a:t>(digits = 3, </a:t>
            </a:r>
            <a:r>
              <a:rPr lang="fr-FR" sz="900" dirty="0" err="1">
                <a:solidFill>
                  <a:schemeClr val="tx1"/>
                </a:solidFill>
                <a:latin typeface="Courier New" panose="02070309020205020404" pitchFamily="49" charset="0"/>
                <a:cs typeface="Courier New" panose="02070309020205020404" pitchFamily="49" charset="0"/>
              </a:rPr>
              <a:t>sd</a:t>
            </a:r>
            <a:r>
              <a:rPr lang="fr-FR" sz="900" dirty="0">
                <a:solidFill>
                  <a:schemeClr val="tx1"/>
                </a:solidFill>
                <a:latin typeface="Courier New" panose="02070309020205020404" pitchFamily="49" charset="0"/>
                <a:cs typeface="Courier New" panose="02070309020205020404" pitchFamily="49" charset="0"/>
              </a:rPr>
              <a:t>(data()$values)),"&lt;/td&gt;</a:t>
            </a:r>
          </a:p>
          <a:p>
            <a:r>
              <a:rPr lang="fr-FR" sz="900" dirty="0">
                <a:solidFill>
                  <a:schemeClr val="tx1"/>
                </a:solidFill>
                <a:latin typeface="Courier New" panose="02070309020205020404" pitchFamily="49" charset="0"/>
                <a:cs typeface="Courier New" panose="02070309020205020404" pitchFamily="49" charset="0"/>
              </a:rPr>
              <a:t>      &lt;/tr&gt;</a:t>
            </a:r>
          </a:p>
          <a:p>
            <a:r>
              <a:rPr lang="fr-FR" sz="900" dirty="0">
                <a:solidFill>
                  <a:schemeClr val="tx1"/>
                </a:solidFill>
                <a:latin typeface="Courier New" panose="02070309020205020404" pitchFamily="49" charset="0"/>
                <a:cs typeface="Courier New" panose="02070309020205020404" pitchFamily="49" charset="0"/>
              </a:rPr>
              <a:t>    &lt;/table&gt;&lt;</a:t>
            </a:r>
            <a:r>
              <a:rPr lang="fr-FR" sz="900" dirty="0" err="1">
                <a:solidFill>
                  <a:schemeClr val="tx1"/>
                </a:solidFill>
                <a:latin typeface="Courier New" panose="02070309020205020404" pitchFamily="49" charset="0"/>
                <a:cs typeface="Courier New" panose="02070309020205020404" pitchFamily="49" charset="0"/>
              </a:rPr>
              <a:t>br</a:t>
            </a:r>
            <a:r>
              <a:rPr lang="fr-FR" sz="900" dirty="0">
                <a:solidFill>
                  <a:schemeClr val="tx1"/>
                </a:solidFill>
                <a:latin typeface="Courier New" panose="02070309020205020404" pitchFamily="49" charset="0"/>
                <a:cs typeface="Courier New" panose="02070309020205020404" pitchFamily="49" charset="0"/>
              </a:rPr>
              <a:t>&gt;")</a:t>
            </a:r>
          </a:p>
          <a:p>
            <a:r>
              <a:rPr lang="fr-FR" sz="900" dirty="0">
                <a:solidFill>
                  <a:schemeClr val="tx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55726089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#15 – Table presentation</a:t>
            </a:r>
            <a:br>
              <a:rPr lang="en-US" sz="2800" b="1" dirty="0" smtClean="0"/>
            </a:br>
            <a:r>
              <a:rPr lang="en-US" sz="2800" dirty="0"/>
              <a:t>These tables rarely look very good. To change their appearance we need to use cascading style files. </a:t>
            </a:r>
          </a:p>
          <a:p>
            <a:pPr marL="127000" indent="0" algn="ctr">
              <a:buNone/>
            </a:pPr>
            <a:endParaRPr lang="en-US" sz="2800" dirty="0"/>
          </a:p>
          <a:p>
            <a:pPr marL="127000" indent="0" algn="ctr">
              <a:buNone/>
            </a:pPr>
            <a:r>
              <a:rPr lang="en-US" sz="2800" dirty="0"/>
              <a:t>The easiest way is to include that in the </a:t>
            </a:r>
            <a:r>
              <a:rPr lang="en-US" sz="2800" dirty="0" err="1" smtClean="0"/>
              <a:t>ui.R</a:t>
            </a:r>
            <a:endParaRPr lang="fr-FR" sz="2800" dirty="0"/>
          </a:p>
        </p:txBody>
      </p:sp>
    </p:spTree>
    <p:extLst>
      <p:ext uri="{BB962C8B-B14F-4D97-AF65-F5344CB8AC3E}">
        <p14:creationId xmlns:p14="http://schemas.microsoft.com/office/powerpoint/2010/main" val="409203173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15 :Table presentation</a:t>
            </a:r>
            <a:endParaRPr lang="en-US" dirty="0"/>
          </a:p>
        </p:txBody>
      </p:sp>
      <p:sp>
        <p:nvSpPr>
          <p:cNvPr id="4" name="Rectangle 3"/>
          <p:cNvSpPr/>
          <p:nvPr/>
        </p:nvSpPr>
        <p:spPr>
          <a:xfrm>
            <a:off x="0" y="336985"/>
            <a:ext cx="8094922" cy="3308598"/>
          </a:xfrm>
          <a:prstGeom prst="rect">
            <a:avLst/>
          </a:prstGeom>
        </p:spPr>
        <p:txBody>
          <a:bodyPr wrap="square">
            <a:spAutoFit/>
          </a:bodyPr>
          <a:lstStyle/>
          <a:p>
            <a:endParaRPr lang="en-US" sz="900" dirty="0" smtClean="0">
              <a:solidFill>
                <a:srgbClr val="FF0000"/>
              </a:solidFill>
              <a:latin typeface="Courier New" panose="02070309020205020404" pitchFamily="49" charset="0"/>
              <a:cs typeface="Courier New" panose="02070309020205020404" pitchFamily="49" charset="0"/>
            </a:endParaRPr>
          </a:p>
          <a:p>
            <a:r>
              <a:rPr lang="en-US" sz="900" dirty="0" err="1" smtClean="0">
                <a:solidFill>
                  <a:srgbClr val="FF0000"/>
                </a:solidFill>
                <a:latin typeface="Courier New" panose="02070309020205020404" pitchFamily="49" charset="0"/>
                <a:cs typeface="Courier New" panose="02070309020205020404" pitchFamily="49" charset="0"/>
              </a:rPr>
              <a:t>includeCSS</a:t>
            </a:r>
            <a:r>
              <a:rPr lang="en-US" sz="900" dirty="0">
                <a:solidFill>
                  <a:srgbClr val="FF0000"/>
                </a:solidFill>
                <a:latin typeface="Courier New" panose="02070309020205020404" pitchFamily="49" charset="0"/>
                <a:cs typeface="Courier New" panose="02070309020205020404" pitchFamily="49" charset="0"/>
              </a:rPr>
              <a:t>("styles.css"),</a:t>
            </a:r>
          </a:p>
          <a:p>
            <a:endParaRPr lang="fr-FR" sz="900" dirty="0" smtClean="0">
              <a:solidFill>
                <a:srgbClr val="FF0000"/>
              </a:solidFill>
              <a:latin typeface="Courier New" panose="02070309020205020404" pitchFamily="49" charset="0"/>
              <a:cs typeface="Courier New" panose="02070309020205020404" pitchFamily="49" charset="0"/>
            </a:endParaRP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a:solidFill>
                <a:schemeClr val="tx1"/>
              </a:solidFill>
              <a:latin typeface="Courier New" panose="02070309020205020404" pitchFamily="49" charset="0"/>
              <a:cs typeface="Courier New" panose="02070309020205020404" pitchFamily="49" charset="0"/>
            </a:endParaRP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a:solidFill>
                <a:schemeClr val="tx1"/>
              </a:solidFill>
              <a:latin typeface="Courier New" panose="02070309020205020404" pitchFamily="49" charset="0"/>
              <a:cs typeface="Courier New" panose="02070309020205020404" pitchFamily="49" charset="0"/>
            </a:endParaRPr>
          </a:p>
          <a:p>
            <a:r>
              <a:rPr lang="fr-FR" sz="1100" u="sng" dirty="0" smtClean="0">
                <a:solidFill>
                  <a:schemeClr val="tx1"/>
                </a:solidFill>
                <a:latin typeface="Nunito" panose="020B0604020202020204" charset="0"/>
                <a:cs typeface="Courier New" panose="02070309020205020404" pitchFamily="49" charset="0"/>
              </a:rPr>
              <a:t>styles.css:</a:t>
            </a:r>
          </a:p>
          <a:p>
            <a:endParaRPr lang="fr-FR" sz="900" u="sng" dirty="0">
              <a:solidFill>
                <a:schemeClr val="tx1"/>
              </a:solidFill>
              <a:latin typeface="Nunito" panose="020B0604020202020204" charset="0"/>
              <a:cs typeface="Courier New" panose="02070309020205020404" pitchFamily="49" charset="0"/>
            </a:endParaRPr>
          </a:p>
          <a:p>
            <a:r>
              <a:rPr lang="fr-FR" sz="900" dirty="0" smtClean="0">
                <a:solidFill>
                  <a:schemeClr val="tx1"/>
                </a:solidFill>
                <a:latin typeface="Courier New" panose="02070309020205020404" pitchFamily="49" charset="0"/>
                <a:cs typeface="Courier New" panose="02070309020205020404" pitchFamily="49" charset="0"/>
              </a:rPr>
              <a:t>table </a:t>
            </a:r>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width</a:t>
            </a:r>
            <a:r>
              <a:rPr lang="fr-FR" sz="900" dirty="0">
                <a:solidFill>
                  <a:schemeClr val="tx1"/>
                </a:solidFill>
                <a:latin typeface="Courier New" panose="02070309020205020404" pitchFamily="49" charset="0"/>
                <a:cs typeface="Courier New" panose="02070309020205020404" pitchFamily="49" charset="0"/>
              </a:rPr>
              <a:t>: 100%;</a:t>
            </a:r>
          </a:p>
          <a:p>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th, td {</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height</a:t>
            </a:r>
            <a:r>
              <a:rPr lang="fr-FR" sz="900" dirty="0">
                <a:solidFill>
                  <a:schemeClr val="tx1"/>
                </a:solidFill>
                <a:latin typeface="Courier New" panose="02070309020205020404" pitchFamily="49" charset="0"/>
                <a:cs typeface="Courier New" panose="02070309020205020404" pitchFamily="49" charset="0"/>
              </a:rPr>
              <a:t>: 50px;</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text-align</a:t>
            </a:r>
            <a:r>
              <a:rPr lang="fr-FR" sz="900" dirty="0">
                <a:solidFill>
                  <a:schemeClr val="tx1"/>
                </a:solidFill>
                <a:latin typeface="Courier New" panose="02070309020205020404" pitchFamily="49" charset="0"/>
                <a:cs typeface="Courier New" panose="02070309020205020404" pitchFamily="49" charset="0"/>
              </a:rPr>
              <a:t>: center;</a:t>
            </a:r>
          </a:p>
          <a:p>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th {</a:t>
            </a:r>
          </a:p>
          <a:p>
            <a:r>
              <a:rPr lang="fr-FR" sz="900" dirty="0">
                <a:solidFill>
                  <a:schemeClr val="tx1"/>
                </a:solidFill>
                <a:latin typeface="Courier New" panose="02070309020205020404" pitchFamily="49" charset="0"/>
                <a:cs typeface="Courier New" panose="02070309020205020404" pitchFamily="49" charset="0"/>
              </a:rPr>
              <a:t>  background-</a:t>
            </a:r>
            <a:r>
              <a:rPr lang="fr-FR" sz="900" dirty="0" err="1">
                <a:solidFill>
                  <a:schemeClr val="tx1"/>
                </a:solidFill>
                <a:latin typeface="Courier New" panose="02070309020205020404" pitchFamily="49" charset="0"/>
                <a:cs typeface="Courier New" panose="02070309020205020404" pitchFamily="49" charset="0"/>
              </a:rPr>
              <a:t>color</a:t>
            </a:r>
            <a:r>
              <a:rPr lang="fr-FR" sz="900" dirty="0">
                <a:solidFill>
                  <a:schemeClr val="tx1"/>
                </a:solidFill>
                <a:latin typeface="Courier New" panose="02070309020205020404" pitchFamily="49" charset="0"/>
                <a:cs typeface="Courier New" panose="02070309020205020404" pitchFamily="49" charset="0"/>
              </a:rPr>
              <a:t>: #C0C0C0;</a:t>
            </a:r>
          </a:p>
          <a:p>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h4 {</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text-decoration</a:t>
            </a:r>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underline</a:t>
            </a:r>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a:t>
            </a:r>
          </a:p>
          <a:p>
            <a:endParaRPr lang="fr-FR" sz="9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8363613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#16 – </a:t>
            </a:r>
            <a:r>
              <a:rPr lang="fr-FR" sz="2800" b="1" dirty="0" smtClean="0"/>
              <a:t>Download a file</a:t>
            </a:r>
            <a:r>
              <a:rPr lang="en-US" sz="2800" b="1" dirty="0" smtClean="0"/>
              <a:t/>
            </a:r>
            <a:br>
              <a:rPr lang="en-US" sz="2800" b="1" dirty="0" smtClean="0"/>
            </a:br>
            <a:r>
              <a:rPr lang="fr-FR" sz="2800" dirty="0" smtClean="0"/>
              <a:t>The user download a file </a:t>
            </a:r>
            <a:r>
              <a:rPr lang="fr-FR" sz="2800" dirty="0" err="1" smtClean="0"/>
              <a:t>produced</a:t>
            </a:r>
            <a:r>
              <a:rPr lang="fr-FR" sz="2800" dirty="0" smtClean="0"/>
              <a:t> by the application</a:t>
            </a:r>
            <a:endParaRPr lang="fr-FR" sz="2800" dirty="0"/>
          </a:p>
        </p:txBody>
      </p:sp>
    </p:spTree>
    <p:extLst>
      <p:ext uri="{BB962C8B-B14F-4D97-AF65-F5344CB8AC3E}">
        <p14:creationId xmlns:p14="http://schemas.microsoft.com/office/powerpoint/2010/main" val="40727639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16 :Download a file</a:t>
            </a:r>
            <a:endParaRPr lang="en-US" dirty="0"/>
          </a:p>
        </p:txBody>
      </p:sp>
      <p:sp>
        <p:nvSpPr>
          <p:cNvPr id="4" name="Rectangle 3"/>
          <p:cNvSpPr/>
          <p:nvPr/>
        </p:nvSpPr>
        <p:spPr>
          <a:xfrm>
            <a:off x="0" y="517342"/>
            <a:ext cx="8094922" cy="4108817"/>
          </a:xfrm>
          <a:prstGeom prst="rect">
            <a:avLst/>
          </a:prstGeom>
        </p:spPr>
        <p:txBody>
          <a:bodyPr wrap="square">
            <a:spAutoFit/>
          </a:bodyPr>
          <a:lstStyle/>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conditionalPanel</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condition = "</a:t>
            </a:r>
            <a:r>
              <a:rPr lang="en-US" sz="900" dirty="0" err="1">
                <a:latin typeface="Courier New" panose="02070309020205020404" pitchFamily="49" charset="0"/>
                <a:cs typeface="Courier New" panose="02070309020205020404" pitchFamily="49" charset="0"/>
              </a:rPr>
              <a:t>input.tabs</a:t>
            </a:r>
            <a:r>
              <a:rPr lang="en-US" sz="900" dirty="0">
                <a:latin typeface="Courier New" panose="02070309020205020404" pitchFamily="49" charset="0"/>
                <a:cs typeface="Courier New" panose="02070309020205020404" pitchFamily="49" charset="0"/>
              </a:rPr>
              <a:t> == 'plot'",</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downloadButton</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downloadPlot</a:t>
            </a:r>
            <a:r>
              <a:rPr lang="en-US" sz="900" dirty="0">
                <a:latin typeface="Courier New" panose="02070309020205020404" pitchFamily="49" charset="0"/>
                <a:cs typeface="Courier New" panose="02070309020205020404" pitchFamily="49" charset="0"/>
              </a:rPr>
              <a:t>', 'Download Plot')</a:t>
            </a:r>
          </a:p>
          <a:p>
            <a:r>
              <a:rPr lang="en-US" sz="900" dirty="0">
                <a:latin typeface="Courier New" panose="02070309020205020404" pitchFamily="49" charset="0"/>
                <a:cs typeface="Courier New" panose="02070309020205020404" pitchFamily="49" charset="0"/>
              </a:rPr>
              <a:t>      </a:t>
            </a:r>
            <a:r>
              <a:rPr lang="en-US" sz="900" dirty="0" smtClean="0">
                <a:latin typeface="Courier New" panose="02070309020205020404" pitchFamily="49" charset="0"/>
                <a:cs typeface="Courier New" panose="02070309020205020404" pitchFamily="49" charset="0"/>
              </a:rPr>
              <a:t>)</a:t>
            </a:r>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a:solidFill>
                <a:schemeClr val="tx1"/>
              </a:solidFill>
              <a:latin typeface="Courier New" panose="02070309020205020404" pitchFamily="49" charset="0"/>
              <a:cs typeface="Courier New" panose="02070309020205020404" pitchFamily="49" charset="0"/>
            </a:endParaRP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smtClean="0">
              <a:latin typeface="Courier New" panose="02070309020205020404" pitchFamily="49" charset="0"/>
              <a:cs typeface="Courier New" panose="02070309020205020404" pitchFamily="49" charset="0"/>
            </a:endParaRPr>
          </a:p>
          <a:p>
            <a:r>
              <a:rPr lang="fr-FR" sz="900" dirty="0" smtClean="0">
                <a:latin typeface="Courier New" panose="02070309020205020404" pitchFamily="49" charset="0"/>
                <a:cs typeface="Courier New" panose="02070309020205020404" pitchFamily="49" charset="0"/>
              </a:rPr>
              <a:t>plot </a:t>
            </a:r>
            <a:r>
              <a:rPr lang="fr-FR" sz="900" dirty="0">
                <a:latin typeface="Courier New" panose="02070309020205020404" pitchFamily="49" charset="0"/>
                <a:cs typeface="Courier New" panose="02070309020205020404" pitchFamily="49" charset="0"/>
              </a:rPr>
              <a:t>&lt;- </a:t>
            </a:r>
            <a:r>
              <a:rPr lang="fr-FR" sz="900" dirty="0" err="1">
                <a:latin typeface="Courier New" panose="02070309020205020404" pitchFamily="49" charset="0"/>
                <a:cs typeface="Courier New" panose="02070309020205020404" pitchFamily="49" charset="0"/>
              </a:rPr>
              <a:t>reactive</a:t>
            </a:r>
            <a:r>
              <a:rPr lang="fr-FR" sz="900" dirty="0">
                <a:latin typeface="Courier New" panose="02070309020205020404" pitchFamily="49" charset="0"/>
                <a:cs typeface="Courier New" panose="02070309020205020404" pitchFamily="49" charset="0"/>
              </a:rPr>
              <a:t>({ </a:t>
            </a:r>
            <a:r>
              <a:rPr lang="fr-FR" sz="900" i="1" dirty="0">
                <a:latin typeface="Courier New" panose="02070309020205020404" pitchFamily="49" charset="0"/>
                <a:cs typeface="Courier New" panose="02070309020205020404" pitchFamily="49" charset="0"/>
              </a:rPr>
              <a:t>…</a:t>
            </a:r>
            <a:r>
              <a:rPr lang="fr-FR" sz="900" dirty="0">
                <a:latin typeface="Courier New" panose="02070309020205020404" pitchFamily="49" charset="0"/>
                <a:cs typeface="Courier New" panose="02070309020205020404" pitchFamily="49" charset="0"/>
              </a:rPr>
              <a:t> })</a:t>
            </a: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a:solidFill>
                <a:schemeClr val="tx1"/>
              </a:solidFill>
              <a:latin typeface="Courier New" panose="02070309020205020404" pitchFamily="49" charset="0"/>
              <a:cs typeface="Courier New" panose="02070309020205020404" pitchFamily="49" charset="0"/>
            </a:endParaRP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a:solidFill>
                <a:schemeClr val="tx1"/>
              </a:solidFill>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 Download PNG file for the plot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output$downloadPlot</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downloadHandler</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filename</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function</a:t>
            </a:r>
            <a:r>
              <a:rPr lang="fr-FR" sz="900" dirty="0">
                <a:latin typeface="Courier New" panose="02070309020205020404" pitchFamily="49" charset="0"/>
                <a:cs typeface="Courier New" panose="02070309020205020404" pitchFamily="49" charset="0"/>
              </a:rPr>
              <a:t>() { paste0(data()$main, " ", </a:t>
            </a:r>
            <a:r>
              <a:rPr lang="fr-FR" sz="900" dirty="0" err="1">
                <a:latin typeface="Courier New" panose="02070309020205020404" pitchFamily="49" charset="0"/>
                <a:cs typeface="Courier New" panose="02070309020205020404" pitchFamily="49" charset="0"/>
              </a:rPr>
              <a:t>input$plotType</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png</a:t>
            </a:r>
            <a:r>
              <a:rPr lang="fr-FR" sz="900" dirty="0">
                <a:latin typeface="Courier New" panose="02070309020205020404" pitchFamily="49" charset="0"/>
                <a:cs typeface="Courier New" panose="02070309020205020404" pitchFamily="49" charset="0"/>
              </a:rPr>
              <a:t>', sep='') },</a:t>
            </a:r>
          </a:p>
          <a:p>
            <a:r>
              <a:rPr lang="fr-FR" sz="900" dirty="0">
                <a:latin typeface="Courier New" panose="02070309020205020404" pitchFamily="49" charset="0"/>
                <a:cs typeface="Courier New" panose="02070309020205020404" pitchFamily="49" charset="0"/>
              </a:rPr>
              <a:t>    content = </a:t>
            </a:r>
            <a:r>
              <a:rPr lang="fr-FR" sz="900" dirty="0" err="1">
                <a:latin typeface="Courier New" panose="02070309020205020404" pitchFamily="49" charset="0"/>
                <a:cs typeface="Courier New" panose="02070309020205020404" pitchFamily="49" charset="0"/>
              </a:rPr>
              <a:t>function</a:t>
            </a:r>
            <a:r>
              <a:rPr lang="fr-FR" sz="900" dirty="0">
                <a:latin typeface="Courier New" panose="02070309020205020404" pitchFamily="49" charset="0"/>
                <a:cs typeface="Courier New" panose="02070309020205020404" pitchFamily="49" charset="0"/>
              </a:rPr>
              <a:t>(file)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png</a:t>
            </a:r>
            <a:r>
              <a:rPr lang="fr-FR" sz="900" dirty="0">
                <a:latin typeface="Courier New" panose="02070309020205020404" pitchFamily="49" charset="0"/>
                <a:cs typeface="Courier New" panose="02070309020205020404" pitchFamily="49" charset="0"/>
              </a:rPr>
              <a:t>(file)</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print</a:t>
            </a:r>
            <a:r>
              <a:rPr lang="fr-FR" sz="900" dirty="0">
                <a:latin typeface="Courier New" panose="02070309020205020404" pitchFamily="49" charset="0"/>
                <a:cs typeface="Courier New" panose="02070309020205020404" pitchFamily="49" charset="0"/>
              </a:rPr>
              <a:t>(plot())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dev.off</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Draw</a:t>
            </a:r>
            <a:r>
              <a:rPr lang="fr-FR" sz="900" dirty="0">
                <a:latin typeface="Courier New" panose="02070309020205020404" pitchFamily="49" charset="0"/>
                <a:cs typeface="Courier New" panose="02070309020205020404" pitchFamily="49" charset="0"/>
              </a:rPr>
              <a:t> the plot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output$plot</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renderPlot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plot()</a:t>
            </a:r>
          </a:p>
          <a:p>
            <a:r>
              <a:rPr lang="fr-FR" sz="900" dirty="0">
                <a:latin typeface="Courier New" panose="02070309020205020404" pitchFamily="49" charset="0"/>
                <a:cs typeface="Courier New" panose="02070309020205020404" pitchFamily="49" charset="0"/>
              </a:rPr>
              <a:t>  })</a:t>
            </a:r>
          </a:p>
          <a:p>
            <a:endParaRPr lang="fr-FR" sz="9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29307444"/>
      </p:ext>
    </p:extLst>
  </p:cSld>
  <p:clrMapOvr>
    <a:masterClrMapping/>
  </p:clrMapOvr>
  <p:timing>
    <p:tnLst>
      <p:par>
        <p:cTn id="1" dur="indefinite" restart="never" nodeType="tmRoot"/>
      </p:par>
    </p:tnLst>
  </p:timing>
</p:sld>
</file>

<file path=ppt/theme/theme1.xml><?xml version="1.0" encoding="utf-8"?>
<a:theme xmlns:a="http://schemas.openxmlformats.org/drawingml/2006/main" name="IFB_theme_shiny19">
  <a:themeElements>
    <a:clrScheme name="">
      <a:dk1>
        <a:srgbClr val="000000"/>
      </a:dk1>
      <a:lt1>
        <a:srgbClr val="FFFFFF"/>
      </a:lt1>
      <a:dk2>
        <a:srgbClr val="002465"/>
      </a:dk2>
      <a:lt2>
        <a:srgbClr val="1C1C1C"/>
      </a:lt2>
      <a:accent1>
        <a:srgbClr val="FFFFFF"/>
      </a:accent1>
      <a:accent2>
        <a:srgbClr val="0000CC"/>
      </a:accent2>
      <a:accent3>
        <a:srgbClr val="FFFFFF"/>
      </a:accent3>
      <a:accent4>
        <a:srgbClr val="000000"/>
      </a:accent4>
      <a:accent5>
        <a:srgbClr val="FFFFFF"/>
      </a:accent5>
      <a:accent6>
        <a:srgbClr val="0000B9"/>
      </a:accent6>
      <a:hlink>
        <a:srgbClr val="0000CC"/>
      </a:hlink>
      <a:folHlink>
        <a:srgbClr val="99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504</TotalTime>
  <Words>6217</Words>
  <Application>Microsoft Office PowerPoint</Application>
  <PresentationFormat>Affichage à l'écran (16:9)</PresentationFormat>
  <Paragraphs>1298</Paragraphs>
  <Slides>130</Slides>
  <Notes>53</Notes>
  <HiddenSlides>2</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130</vt:i4>
      </vt:variant>
    </vt:vector>
  </HeadingPairs>
  <TitlesOfParts>
    <vt:vector size="138" baseType="lpstr">
      <vt:lpstr>Nunito Light</vt:lpstr>
      <vt:lpstr>Nunito ExtraBold</vt:lpstr>
      <vt:lpstr>Courier New</vt:lpstr>
      <vt:lpstr>Noto Sans Symbols</vt:lpstr>
      <vt:lpstr>Nunito</vt:lpstr>
      <vt:lpstr>Arial</vt:lpstr>
      <vt:lpstr>Times</vt:lpstr>
      <vt:lpstr>IFB_theme_shiny19</vt:lpstr>
      <vt:lpstr>Formation R-Shiny  https://tinyurl.com/ifb-shiny19-gslides</vt:lpstr>
      <vt:lpstr>Programme</vt:lpstr>
      <vt:lpstr>Tour de table</vt:lpstr>
      <vt:lpstr>Liens utiles </vt:lpstr>
      <vt:lpstr>Introduction à R Shiny</vt:lpstr>
      <vt:lpstr>Data analysis workflow</vt:lpstr>
      <vt:lpstr>Data analysis workflow</vt:lpstr>
      <vt:lpstr>Introduction à R Shiny</vt:lpstr>
      <vt:lpstr>Share my R code and results</vt:lpstr>
      <vt:lpstr>Share my R code and results</vt:lpstr>
      <vt:lpstr>Share my R code and results</vt:lpstr>
      <vt:lpstr>Share my R code and results</vt:lpstr>
      <vt:lpstr>Share my R code and results</vt:lpstr>
      <vt:lpstr>Data analysis workflow</vt:lpstr>
      <vt:lpstr>Introduction à R Shiny</vt:lpstr>
      <vt:lpstr>Rstudio code for histogram plot</vt:lpstr>
      <vt:lpstr>Shiny application for histogram interactive plot</vt:lpstr>
      <vt:lpstr>Shiny application for histogram interactive plot</vt:lpstr>
      <vt:lpstr>Shiny application for histogram interactive plot</vt:lpstr>
      <vt:lpstr>Introduction à R Shiny</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 Shiny - RStudio</vt:lpstr>
      <vt:lpstr>Shiny advantages</vt:lpstr>
      <vt:lpstr>Documentation on Shiny</vt:lpstr>
      <vt:lpstr>Examples of Shiny apps</vt:lpstr>
      <vt:lpstr>Example of Shiny applications – iSEE </vt:lpstr>
      <vt:lpstr>Example of Shiny applications –  </vt:lpstr>
      <vt:lpstr>How to start with Shiny ?</vt:lpstr>
      <vt:lpstr>How to start with Shiny ?</vt:lpstr>
      <vt:lpstr>How to start with Shiny ? – runExample()</vt:lpstr>
      <vt:lpstr>Ma première appli Shiny</vt:lpstr>
      <vt:lpstr>Shiny in RStudio – Creating my first Shiny app </vt:lpstr>
      <vt:lpstr>Shiny in RStudio – Creating my first Shiny app </vt:lpstr>
      <vt:lpstr>Shiny in RStudio – Creating my first Shiny app </vt:lpstr>
      <vt:lpstr>Shiny in RStudio – Creating my first Shiny app </vt:lpstr>
      <vt:lpstr>Anatomy of a Shiny app</vt:lpstr>
      <vt:lpstr>Anatomy of a Shiny app</vt:lpstr>
      <vt:lpstr>Anatomy of a Shiny app</vt:lpstr>
      <vt:lpstr>Anatomy of a Shiny app</vt:lpstr>
      <vt:lpstr>Anatomy of a Shiny app : data flow</vt:lpstr>
      <vt:lpstr>How do the ui and the server communicate ?</vt:lpstr>
      <vt:lpstr>Introduction à R Shiny</vt:lpstr>
      <vt:lpstr>My first  Shiny app</vt:lpstr>
      <vt:lpstr>My first  Shiny app</vt:lpstr>
      <vt:lpstr>My first  Shiny app</vt:lpstr>
      <vt:lpstr>My first  Shiny app</vt:lpstr>
      <vt:lpstr>My first  Shiny app</vt:lpstr>
      <vt:lpstr>My first  Shiny app</vt:lpstr>
      <vt:lpstr>My first  Shiny app</vt:lpstr>
      <vt:lpstr>My first  Shiny app</vt:lpstr>
      <vt:lpstr>My first  Shiny app</vt:lpstr>
      <vt:lpstr>My first  Shiny app</vt:lpstr>
      <vt:lpstr>Standard shiny widgets (= inputs)</vt:lpstr>
      <vt:lpstr>Standard shiny input widgets</vt:lpstr>
      <vt:lpstr>Standard shiny input widgets</vt:lpstr>
      <vt:lpstr>Render and outputs</vt:lpstr>
      <vt:lpstr>Render and outputs</vt:lpstr>
      <vt:lpstr>My first  Shiny app</vt:lpstr>
      <vt:lpstr>Running the Shiny app</vt:lpstr>
      <vt:lpstr>More about running the shiny app</vt:lpstr>
      <vt:lpstr>More about running the shiny app</vt:lpstr>
      <vt:lpstr>More about running the shiny app</vt:lpstr>
      <vt:lpstr>Exercices</vt:lpstr>
      <vt:lpstr>Exercices</vt:lpstr>
      <vt:lpstr>Exercices</vt:lpstr>
      <vt:lpstr>Exercices – #2 : Bin numbers</vt:lpstr>
      <vt:lpstr>Exercices</vt:lpstr>
      <vt:lpstr>Exercices – #3 : Add some text to the output</vt:lpstr>
      <vt:lpstr>Exercices</vt:lpstr>
      <vt:lpstr>Exercices – #4 : Choose mean and standard deviation</vt:lpstr>
      <vt:lpstr>Exercices</vt:lpstr>
      <vt:lpstr>Exercices – #5 : Different display</vt:lpstr>
      <vt:lpstr>Exercices</vt:lpstr>
      <vt:lpstr>Exercices – #6 : Change the appearance of the widgets</vt:lpstr>
      <vt:lpstr>Exercices</vt:lpstr>
      <vt:lpstr>Exercices – #7 : Panel appears and disappears</vt:lpstr>
      <vt:lpstr>Exercices</vt:lpstr>
      <vt:lpstr>Exercices – #8 : Access predefined data sets</vt:lpstr>
      <vt:lpstr>Exercices</vt:lpstr>
      <vt:lpstr>Exercices – #9 :Dataset upload</vt:lpstr>
      <vt:lpstr>Exercices</vt:lpstr>
      <vt:lpstr>Exercices – #10 :Several tabs</vt:lpstr>
      <vt:lpstr>Exercices</vt:lpstr>
      <vt:lpstr>Exercices – #11 :Use another library</vt:lpstr>
      <vt:lpstr>Exercices</vt:lpstr>
      <vt:lpstr>Exercices</vt:lpstr>
      <vt:lpstr>Exercices – #13 : Conditional widgets</vt:lpstr>
      <vt:lpstr>Exercices</vt:lpstr>
      <vt:lpstr>Exercices – #14 : Summary statistics</vt:lpstr>
      <vt:lpstr>Exercices</vt:lpstr>
      <vt:lpstr>Exercices – #15 :Table presentation</vt:lpstr>
      <vt:lpstr>Exercices</vt:lpstr>
      <vt:lpstr>Exercices – #16 :Download a file</vt:lpstr>
      <vt:lpstr>Exercices</vt:lpstr>
      <vt:lpstr>Exercices – #17 :Use the plotly or D3 libraries</vt:lpstr>
      <vt:lpstr>Deploy shiny app on the web</vt:lpstr>
      <vt:lpstr>The Rstudio documentation</vt:lpstr>
      <vt:lpstr>Shinyapps.io</vt:lpstr>
      <vt:lpstr>Shinyapps.io</vt:lpstr>
      <vt:lpstr>Shinyapps.io</vt:lpstr>
      <vt:lpstr>Shinyapps.io – Publish with Rstudio</vt:lpstr>
      <vt:lpstr>Shinyapps.io – Publish with Rstudio</vt:lpstr>
      <vt:lpstr>Shiny server &amp; shiny server pro</vt:lpstr>
      <vt:lpstr>shinyproxy</vt:lpstr>
      <vt:lpstr>the pros and cons</vt:lpstr>
      <vt:lpstr>Shinyapps.io</vt:lpstr>
      <vt:lpstr>Troubleshooting errors on installing rsconnect package</vt:lpstr>
      <vt:lpstr>Troubleshooting errors on deployment</vt:lpstr>
      <vt:lpstr>Déploiement d’une application Shiny à Pasteur</vt:lpstr>
      <vt:lpstr>Shiny Server pro à pasteur - organisation des fichiers</vt:lpstr>
      <vt:lpstr>Shiny Server pro à pasteur - fichier de configuration</vt:lpstr>
      <vt:lpstr>Shiny Server pro à pasteur - fichier de configuration</vt:lpstr>
      <vt:lpstr>Shiny Server pro à pasteur - fichier de configuration</vt:lpstr>
      <vt:lpstr>Shiny Server pro à pasteur - interface admin</vt:lpstr>
      <vt:lpstr>Déploiement d’une application Shiny sur le cloud IFB</vt:lpstr>
      <vt:lpstr>Login</vt:lpstr>
      <vt:lpstr>Rainbio – A catalogue of appliances for bioinformatics</vt:lpstr>
      <vt:lpstr>Instantiating your virtual machine (VM) from an appliance</vt:lpstr>
      <vt:lpstr>Listing your virtual machine(s)</vt:lpstr>
      <vt:lpstr>Monitoring your deployed VM</vt:lpstr>
      <vt:lpstr>Accessing your Shiny Web server</vt:lpstr>
      <vt:lpstr>Installing and deploying your application on your Shiny VM</vt:lpstr>
      <vt:lpstr>Bring Your Own Script</vt:lpstr>
      <vt:lpstr>Bring Your Own Script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R-Shiny  https://tinyurl.com/ifb-shiny19-gslides</dc:title>
  <cp:lastModifiedBy>MIDOUX Cédric</cp:lastModifiedBy>
  <cp:revision>40</cp:revision>
  <dcterms:modified xsi:type="dcterms:W3CDTF">2019-09-02T12:22:03Z</dcterms:modified>
</cp:coreProperties>
</file>